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62" r:id="rId2"/>
    <p:sldId id="277" r:id="rId3"/>
    <p:sldId id="266" r:id="rId4"/>
    <p:sldId id="286" r:id="rId5"/>
    <p:sldId id="292" r:id="rId6"/>
    <p:sldId id="278" r:id="rId7"/>
    <p:sldId id="287" r:id="rId8"/>
    <p:sldId id="279" r:id="rId9"/>
    <p:sldId id="295" r:id="rId10"/>
    <p:sldId id="296" r:id="rId11"/>
    <p:sldId id="280" r:id="rId12"/>
    <p:sldId id="294" r:id="rId13"/>
    <p:sldId id="297" r:id="rId14"/>
    <p:sldId id="299" r:id="rId15"/>
    <p:sldId id="281" r:id="rId16"/>
    <p:sldId id="300" r:id="rId17"/>
    <p:sldId id="302" r:id="rId18"/>
    <p:sldId id="288" r:id="rId19"/>
    <p:sldId id="290" r:id="rId20"/>
    <p:sldId id="303" r:id="rId21"/>
    <p:sldId id="304" r:id="rId22"/>
    <p:sldId id="306" r:id="rId23"/>
    <p:sldId id="283" r:id="rId24"/>
    <p:sldId id="285" r:id="rId25"/>
    <p:sldId id="289" r:id="rId26"/>
    <p:sldId id="293" r:id="rId27"/>
    <p:sldId id="305" r:id="rId28"/>
    <p:sldId id="276" r:id="rId29"/>
    <p:sldId id="301" r:id="rId30"/>
  </p:sldIdLst>
  <p:sldSz cx="12192000" cy="6858000"/>
  <p:notesSz cx="9928225" cy="6797675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523BB56C-A365-4C33-BE9F-B97F8FCFC4E6}">
          <p14:sldIdLst>
            <p14:sldId id="262"/>
            <p14:sldId id="277"/>
            <p14:sldId id="266"/>
            <p14:sldId id="286"/>
            <p14:sldId id="292"/>
            <p14:sldId id="278"/>
            <p14:sldId id="287"/>
            <p14:sldId id="279"/>
            <p14:sldId id="295"/>
            <p14:sldId id="296"/>
            <p14:sldId id="280"/>
            <p14:sldId id="294"/>
            <p14:sldId id="297"/>
            <p14:sldId id="299"/>
            <p14:sldId id="281"/>
            <p14:sldId id="300"/>
            <p14:sldId id="302"/>
            <p14:sldId id="288"/>
            <p14:sldId id="290"/>
            <p14:sldId id="303"/>
            <p14:sldId id="304"/>
            <p14:sldId id="306"/>
            <p14:sldId id="283"/>
            <p14:sldId id="285"/>
            <p14:sldId id="289"/>
            <p14:sldId id="293"/>
            <p14:sldId id="305"/>
            <p14:sldId id="276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nnart Luttkus" initials="LL" lastIdx="6" clrIdx="0">
    <p:extLst>
      <p:ext uri="{19B8F6BF-5375-455C-9EA6-DF929625EA0E}">
        <p15:presenceInfo xmlns:p15="http://schemas.microsoft.com/office/powerpoint/2012/main" userId="S-1-5-21-2039564787-70145697-1858953157-23714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94" autoAdjust="0"/>
    <p:restoredTop sz="82994" autoAdjust="0"/>
  </p:normalViewPr>
  <p:slideViewPr>
    <p:cSldViewPr snapToGrid="0">
      <p:cViewPr varScale="1">
        <p:scale>
          <a:sx n="88" d="100"/>
          <a:sy n="88" d="100"/>
        </p:scale>
        <p:origin x="66" y="115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-430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03313" cy="3412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622594" y="0"/>
            <a:ext cx="4303313" cy="341297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4CEC18-267D-4F6C-8EDF-FC98C8A5F6C1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6456378"/>
            <a:ext cx="4303313" cy="3412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622594" y="6456378"/>
            <a:ext cx="4303313" cy="3412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D938E9-F75D-4170-9A48-D015DFD54181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126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19-03-18T15:36:11.320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30 41 8704,'-24'-7'3328,"19"3"-2592,10 1-128,-5 3-256,9-5-576,-1 2-160,-1-5-672,2 5-256,-4-4-2016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5623698" y="0"/>
            <a:ext cx="4302231" cy="34106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EFC45-C6CF-4BCA-9D00-F5A9882611DC}" type="datetimeFigureOut">
              <a:rPr lang="de-DE" smtClean="0"/>
              <a:t>09.07.2019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2925763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992823" y="3271381"/>
            <a:ext cx="7942580" cy="26765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1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5623698" y="6456612"/>
            <a:ext cx="4302231" cy="3410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3F6079-E8BF-4C55-998F-E00A0BE4968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8368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3F6079-E8BF-4C55-998F-E00A0BE4968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9050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3F6079-E8BF-4C55-998F-E00A0BE49687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1346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3F6079-E8BF-4C55-998F-E00A0BE4968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24296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3F6079-E8BF-4C55-998F-E00A0BE49687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8403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1.</a:t>
            </a:r>
          </a:p>
          <a:p>
            <a:r>
              <a:rPr lang="de-DE" dirty="0" smtClean="0"/>
              <a:t>Ampeln:</a:t>
            </a:r>
            <a:r>
              <a:rPr lang="de-DE" baseline="0" dirty="0" smtClean="0"/>
              <a:t> manuelle Freigabe</a:t>
            </a:r>
          </a:p>
          <a:p>
            <a:r>
              <a:rPr lang="de-DE" baseline="0" dirty="0" smtClean="0"/>
              <a:t>Vermeidung von Fußgängern möglich, Karte robust gegenüber kleinen Hindernissen</a:t>
            </a:r>
          </a:p>
          <a:p>
            <a:endParaRPr lang="de-DE" baseline="0" dirty="0" smtClean="0"/>
          </a:p>
          <a:p>
            <a:r>
              <a:rPr lang="de-DE" baseline="0" dirty="0" smtClean="0"/>
              <a:t>2</a:t>
            </a:r>
          </a:p>
          <a:p>
            <a:r>
              <a:rPr lang="de-DE" dirty="0" smtClean="0"/>
              <a:t>Navigation (4x2.2GHz), Vision Processing (4x2.2GHz) und Antriebsansteuerung (PowerPC)</a:t>
            </a:r>
          </a:p>
          <a:p>
            <a:endParaRPr lang="de-DE" baseline="0" dirty="0" smtClean="0"/>
          </a:p>
          <a:p>
            <a:r>
              <a:rPr lang="de-DE" baseline="0" dirty="0" smtClean="0"/>
              <a:t>3</a:t>
            </a:r>
          </a:p>
          <a:p>
            <a:endParaRPr lang="de-DE" baseline="0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3F6079-E8BF-4C55-998F-E00A0BE49687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042296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formatik.uni-augsburg.de/lehrstuehle/imech/Team/" TargetMode="External"/><Relationship Id="rId2" Type="http://schemas.openxmlformats.org/officeDocument/2006/relationships/hyperlink" Target="mailto:lennart.luttkus@informatik.uni-augsburg.de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Gerade Verbindung 3"/>
          <p:cNvCxnSpPr/>
          <p:nvPr userDrawn="1"/>
        </p:nvCxnSpPr>
        <p:spPr bwMode="auto">
          <a:xfrm>
            <a:off x="341745" y="620713"/>
            <a:ext cx="1150851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48932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 Verbindung 3"/>
          <p:cNvCxnSpPr/>
          <p:nvPr userDrawn="1"/>
        </p:nvCxnSpPr>
        <p:spPr bwMode="auto">
          <a:xfrm>
            <a:off x="341745" y="2528900"/>
            <a:ext cx="1150851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48932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itel 1"/>
          <p:cNvSpPr>
            <a:spLocks noGrp="1"/>
          </p:cNvSpPr>
          <p:nvPr>
            <p:ph type="ctrTitle"/>
          </p:nvPr>
        </p:nvSpPr>
        <p:spPr>
          <a:xfrm>
            <a:off x="341745" y="1251641"/>
            <a:ext cx="11491479" cy="646331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algn="ctr">
              <a:defRPr sz="4000" cap="none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de-DE" dirty="0"/>
              <a:t>Titel</a:t>
            </a:r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6317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0" name="Foliennummernplatzhalter 1"/>
          <p:cNvSpPr txBox="1">
            <a:spLocks/>
          </p:cNvSpPr>
          <p:nvPr userDrawn="1"/>
        </p:nvSpPr>
        <p:spPr>
          <a:xfrm>
            <a:off x="5844251" y="6528444"/>
            <a:ext cx="489647" cy="24622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defRPr lang="de-DE" sz="10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045980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579598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tx2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838200" y="953799"/>
            <a:ext cx="10515600" cy="6715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 smtClean="0"/>
              <a:t>Formatvorlagen des Textmasters bearbeiten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4375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Gerade Verbindung 3"/>
          <p:cNvCxnSpPr/>
          <p:nvPr userDrawn="1"/>
        </p:nvCxnSpPr>
        <p:spPr bwMode="auto">
          <a:xfrm>
            <a:off x="341745" y="620713"/>
            <a:ext cx="1150851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48932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1" name="Gerade Verbindung 3"/>
          <p:cNvCxnSpPr/>
          <p:nvPr userDrawn="1"/>
        </p:nvCxnSpPr>
        <p:spPr bwMode="auto">
          <a:xfrm>
            <a:off x="341745" y="2528900"/>
            <a:ext cx="11508510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48932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itel 1"/>
          <p:cNvSpPr>
            <a:spLocks noGrp="1"/>
          </p:cNvSpPr>
          <p:nvPr>
            <p:ph type="ctrTitle" hasCustomPrompt="1"/>
          </p:nvPr>
        </p:nvSpPr>
        <p:spPr>
          <a:xfrm>
            <a:off x="341745" y="1223941"/>
            <a:ext cx="11491479" cy="701731"/>
          </a:xfrm>
          <a:prstGeom prst="rect">
            <a:avLst/>
          </a:prstGeom>
        </p:spPr>
        <p:txBody>
          <a:bodyPr wrap="square" anchor="ctr">
            <a:spAutoFit/>
          </a:bodyPr>
          <a:lstStyle>
            <a:lvl1pPr algn="ctr">
              <a:defRPr sz="4400" cap="none" baseline="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de-DE" dirty="0"/>
              <a:t>Veranstaltung</a:t>
            </a:r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 hasCustomPrompt="1"/>
          </p:nvPr>
        </p:nvSpPr>
        <p:spPr>
          <a:xfrm>
            <a:off x="341745" y="5071532"/>
            <a:ext cx="11491480" cy="91440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3pPr marL="914400" indent="0">
              <a:buNone/>
              <a:defRPr/>
            </a:lvl3pPr>
          </a:lstStyle>
          <a:p>
            <a:pPr lvl="0"/>
            <a:r>
              <a:rPr lang="de-DE" dirty="0"/>
              <a:t>Name</a:t>
            </a:r>
            <a:br>
              <a:rPr lang="de-DE" dirty="0"/>
            </a:br>
            <a:r>
              <a:rPr lang="de-DE" dirty="0">
                <a:hlinkClick r:id="rId2"/>
              </a:rPr>
              <a:t>@informatik.uni-augsburg.de</a:t>
            </a:r>
            <a:r>
              <a:rPr lang="de-DE" dirty="0"/>
              <a:t/>
            </a:r>
            <a:br>
              <a:rPr lang="de-DE" dirty="0"/>
            </a:br>
            <a:r>
              <a:rPr lang="de-DE" dirty="0">
                <a:hlinkClick r:id="rId3"/>
              </a:rPr>
              <a:t>https://www.informatik.uni-augsburg.de/lehrstuehle/imech/Team/</a:t>
            </a:r>
            <a:r>
              <a:rPr lang="de-DE" dirty="0"/>
              <a:t> </a:t>
            </a:r>
          </a:p>
          <a:p>
            <a:pPr lvl="0"/>
            <a:endParaRPr lang="de-DE" dirty="0"/>
          </a:p>
        </p:txBody>
      </p:sp>
      <p:sp>
        <p:nvSpPr>
          <p:cNvPr id="9" name="Textplatzhalter 8"/>
          <p:cNvSpPr>
            <a:spLocks noGrp="1"/>
          </p:cNvSpPr>
          <p:nvPr>
            <p:ph type="body" sz="quarter" idx="12" hasCustomPrompt="1"/>
          </p:nvPr>
        </p:nvSpPr>
        <p:spPr>
          <a:xfrm>
            <a:off x="341745" y="2776538"/>
            <a:ext cx="11491479" cy="8556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/>
            </a:lvl1pPr>
          </a:lstStyle>
          <a:p>
            <a:pPr lvl="0"/>
            <a:r>
              <a:rPr lang="de-DE" dirty="0"/>
              <a:t>Titel</a:t>
            </a:r>
          </a:p>
          <a:p>
            <a:pPr lvl="0"/>
            <a:r>
              <a:rPr lang="de-DE" dirty="0"/>
              <a:t>Untertitel</a:t>
            </a:r>
          </a:p>
        </p:txBody>
      </p:sp>
    </p:spTree>
    <p:extLst>
      <p:ext uri="{BB962C8B-B14F-4D97-AF65-F5344CB8AC3E}">
        <p14:creationId xmlns:p14="http://schemas.microsoft.com/office/powerpoint/2010/main" val="6805872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044574"/>
            <a:ext cx="10515600" cy="4927601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579598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684687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044574"/>
            <a:ext cx="10515600" cy="492760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marL="514350" indent="-514350">
              <a:buClr>
                <a:schemeClr val="tx2"/>
              </a:buClr>
              <a:buFont typeface="+mj-lt"/>
              <a:buAutoNum type="arabicParenR"/>
              <a:defRPr/>
            </a:lvl1pPr>
            <a:lvl2pPr marL="914400" indent="-457200">
              <a:buClr>
                <a:schemeClr val="tx2"/>
              </a:buClr>
              <a:buFont typeface="+mj-lt"/>
              <a:buAutoNum type="arabicParenR"/>
              <a:defRPr/>
            </a:lvl2pPr>
            <a:lvl3pPr marL="11430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57959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/>
          <a:lstStyle>
            <a:lvl1pPr algn="l">
              <a:defRPr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28341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utraler 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044574"/>
            <a:ext cx="10515600" cy="4927601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579598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18547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/Unter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4751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1pPr>
            <a:lvl2pPr marL="6858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2pPr>
            <a:lvl3pPr marL="11430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3pPr>
            <a:lvl4pPr marL="16002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4pPr>
            <a:lvl5pPr marL="2057400" indent="-228600">
              <a:buClr>
                <a:schemeClr val="tx2"/>
              </a:buCl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579598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0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838200" y="953799"/>
            <a:ext cx="10515600" cy="6715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12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3653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579598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Foliennummernplatzhalter 1"/>
          <p:cNvSpPr txBox="1">
            <a:spLocks/>
          </p:cNvSpPr>
          <p:nvPr userDrawn="1"/>
        </p:nvSpPr>
        <p:spPr>
          <a:xfrm>
            <a:off x="5844251" y="6528444"/>
            <a:ext cx="489647" cy="24622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defRPr lang="de-DE" sz="10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02878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eutrale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579598"/>
          </a:xfrm>
          <a:prstGeom prst="rect">
            <a:avLst/>
          </a:prstGeom>
        </p:spPr>
        <p:txBody>
          <a:bodyPr/>
          <a:lstStyle>
            <a:lvl1pPr algn="l">
              <a:defRPr sz="2800" b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12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18806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579598"/>
          </a:xfrm>
          <a:prstGeom prst="rect">
            <a:avLst/>
          </a:prstGeom>
        </p:spPr>
        <p:txBody>
          <a:bodyPr/>
          <a:lstStyle>
            <a:lvl1pPr algn="l">
              <a:defRPr b="1">
                <a:solidFill>
                  <a:schemeClr val="tx2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Textplatzhalter 7"/>
          <p:cNvSpPr>
            <a:spLocks noGrp="1"/>
          </p:cNvSpPr>
          <p:nvPr>
            <p:ph type="body" sz="quarter" idx="13"/>
          </p:nvPr>
        </p:nvSpPr>
        <p:spPr>
          <a:xfrm>
            <a:off x="838200" y="953799"/>
            <a:ext cx="10515600" cy="67151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de-DE" dirty="0"/>
              <a:t>Formatvorlagen des Textmasters bearbeiten</a:t>
            </a:r>
          </a:p>
        </p:txBody>
      </p:sp>
      <p:sp>
        <p:nvSpPr>
          <p:cNvPr id="7" name="Foliennummernplatzhalter 1"/>
          <p:cNvSpPr>
            <a:spLocks noGrp="1"/>
          </p:cNvSpPr>
          <p:nvPr>
            <p:ph type="sldNum" sz="quarter" idx="10"/>
          </p:nvPr>
        </p:nvSpPr>
        <p:spPr>
          <a:xfrm>
            <a:off x="5844251" y="6528444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12" name="Foliennummernplatzhalter 1"/>
          <p:cNvSpPr txBox="1">
            <a:spLocks/>
          </p:cNvSpPr>
          <p:nvPr userDrawn="1"/>
        </p:nvSpPr>
        <p:spPr>
          <a:xfrm>
            <a:off x="5844251" y="6528444"/>
            <a:ext cx="489647" cy="24622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defPPr>
              <a:defRPr lang="de-DE"/>
            </a:defPPr>
            <a:lvl1pPr marL="0" algn="r" defTabSz="914400" rtl="0" eaLnBrk="1" latinLnBrk="0" hangingPunct="1">
              <a:defRPr lang="de-DE" sz="10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8172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 txBox="1">
            <a:spLocks/>
          </p:cNvSpPr>
          <p:nvPr userDrawn="1"/>
        </p:nvSpPr>
        <p:spPr>
          <a:xfrm>
            <a:off x="1447026" y="6314187"/>
            <a:ext cx="864096" cy="223138"/>
          </a:xfrm>
          <a:prstGeom prst="rect">
            <a:avLst/>
          </a:prstGeom>
        </p:spPr>
        <p:txBody>
          <a:bodyPr vert="horz" lIns="68580" tIns="34290" rIns="68580" bIns="34290" rtlCol="0" anchor="t">
            <a:spAutoFit/>
          </a:bodyPr>
          <a:lstStyle>
            <a:defPPr>
              <a:defRPr lang="de-DE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bg1"/>
                </a:solidFill>
                <a:latin typeface="Arial" charset="0"/>
                <a:ea typeface="ＭＳ Ｐゴシック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 pitchFamily="34" charset="-128"/>
                <a:cs typeface="+mn-cs"/>
              </a:defRPr>
            </a:lvl9pPr>
          </a:lstStyle>
          <a:p>
            <a:fld id="{390F261E-0480-4BDA-A5D1-F92490C5A980}" type="datetime1">
              <a:rPr lang="de-DE" sz="100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pPr/>
              <a:t>09.07.2019</a:t>
            </a:fld>
            <a:endParaRPr lang="de-DE" sz="750" dirty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" name="Rectangle 5"/>
          <p:cNvSpPr txBox="1">
            <a:spLocks noChangeArrowheads="1"/>
          </p:cNvSpPr>
          <p:nvPr userDrawn="1"/>
        </p:nvSpPr>
        <p:spPr bwMode="auto">
          <a:xfrm>
            <a:off x="1447026" y="6535894"/>
            <a:ext cx="2044854" cy="223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de-DE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10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+mn-cs"/>
              </a:defRPr>
            </a:lvl9pPr>
          </a:lstStyle>
          <a:p>
            <a:pPr>
              <a:defRPr/>
            </a:pPr>
            <a:r>
              <a:rPr lang="de-DE" altLang="de-DE" sz="10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©</a:t>
            </a:r>
            <a:r>
              <a:rPr lang="de-DE" altLang="de-DE" sz="1000" baseline="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 2019, </a:t>
            </a:r>
            <a:r>
              <a:rPr lang="de-DE" altLang="de-DE" sz="1000" dirty="0">
                <a:solidFill>
                  <a:schemeClr val="bg1">
                    <a:lumMod val="50000"/>
                  </a:schemeClr>
                </a:solidFill>
                <a:latin typeface="+mn-lt"/>
              </a:rPr>
              <a:t>Lehrstuhl für Mechatronik</a:t>
            </a:r>
          </a:p>
        </p:txBody>
      </p:sp>
      <p:cxnSp>
        <p:nvCxnSpPr>
          <p:cNvPr id="9" name="Gerade Verbindung 3"/>
          <p:cNvCxnSpPr/>
          <p:nvPr userDrawn="1"/>
        </p:nvCxnSpPr>
        <p:spPr bwMode="auto">
          <a:xfrm>
            <a:off x="360000" y="6134569"/>
            <a:ext cx="11490255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rgbClr val="48932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0" name="Foliennummernplatzhalter 6"/>
          <p:cNvSpPr>
            <a:spLocks noGrp="1"/>
          </p:cNvSpPr>
          <p:nvPr>
            <p:ph type="sldNum" sz="quarter" idx="4"/>
          </p:nvPr>
        </p:nvSpPr>
        <p:spPr>
          <a:xfrm>
            <a:off x="5844251" y="6528444"/>
            <a:ext cx="489647" cy="24622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>
            <a:lvl1pPr algn="r">
              <a:defRPr lang="de-DE" sz="1000" kern="1200" smtClean="0">
                <a:solidFill>
                  <a:schemeClr val="bg1">
                    <a:lumMod val="50000"/>
                  </a:schemeClr>
                </a:solidFill>
                <a:latin typeface="+mn-lt"/>
                <a:ea typeface="ＭＳ Ｐゴシック" panose="020B0600070205080204" pitchFamily="34" charset="-128"/>
                <a:cs typeface="+mn-cs"/>
              </a:defRPr>
            </a:lvl1pPr>
          </a:lstStyle>
          <a:p>
            <a:fld id="{F6B83F4A-1865-4429-917E-9766CA9CEE0F}" type="slidenum">
              <a:rPr lang="de-DE" smtClean="0"/>
              <a:pPr/>
              <a:t>‹Nr.›</a:t>
            </a:fld>
            <a:endParaRPr lang="de-DE" dirty="0"/>
          </a:p>
        </p:txBody>
      </p:sp>
      <p:pic>
        <p:nvPicPr>
          <p:cNvPr id="11" name="Picture 14" descr="Uni_Aug_Siegel_32Grad_schwarz_cut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00" y="6168533"/>
            <a:ext cx="825770" cy="683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Grafik 11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91" t="4275" r="8492" b="54763"/>
          <a:stretch/>
        </p:blipFill>
        <p:spPr>
          <a:xfrm>
            <a:off x="10058964" y="6294310"/>
            <a:ext cx="1707906" cy="432000"/>
          </a:xfrm>
          <a:prstGeom prst="rect">
            <a:avLst/>
          </a:prstGeom>
        </p:spPr>
      </p:pic>
      <p:sp>
        <p:nvSpPr>
          <p:cNvPr id="13" name="Textfeld 12"/>
          <p:cNvSpPr txBox="1"/>
          <p:nvPr userDrawn="1"/>
        </p:nvSpPr>
        <p:spPr>
          <a:xfrm>
            <a:off x="5651917" y="6528443"/>
            <a:ext cx="108964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kern="1200" dirty="0">
                <a:solidFill>
                  <a:schemeClr val="bg1">
                    <a:lumMod val="50000"/>
                  </a:schemeClr>
                </a:solidFill>
                <a:latin typeface="+mn-lt"/>
                <a:ea typeface="ＭＳ Ｐゴシック" panose="020B0600070205080204" pitchFamily="34" charset="-128"/>
                <a:cs typeface="+mn-cs"/>
              </a:rPr>
              <a:t>Folie</a:t>
            </a:r>
          </a:p>
        </p:txBody>
      </p:sp>
    </p:spTree>
    <p:extLst>
      <p:ext uri="{BB962C8B-B14F-4D97-AF65-F5344CB8AC3E}">
        <p14:creationId xmlns:p14="http://schemas.microsoft.com/office/powerpoint/2010/main" val="2928616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50" r:id="rId3"/>
    <p:sldLayoutId id="2147483662" r:id="rId4"/>
    <p:sldLayoutId id="2147483660" r:id="rId5"/>
    <p:sldLayoutId id="2147483657" r:id="rId6"/>
    <p:sldLayoutId id="2147483654" r:id="rId7"/>
    <p:sldLayoutId id="2147483661" r:id="rId8"/>
    <p:sldLayoutId id="2147483658" r:id="rId9"/>
    <p:sldLayoutId id="2147483655" r:id="rId10"/>
    <p:sldLayoutId id="2147483663" r:id="rId11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slideLayout" Target="../slideLayouts/slideLayout1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ytoys.de/e-balance-hoverboard-robway-w1-65-zoll-mit-app-funktion-weiss-8346256.html" TargetMode="External"/><Relationship Id="rId2" Type="http://schemas.openxmlformats.org/officeDocument/2006/relationships/hyperlink" Target="https://www.cyberport.de/haushalt/bodenpflege-reiniger/roborock/pdp/ha26-001/roborock-s5-sweep-one-staubsauger-roboter-weiss.html" TargetMode="External"/><Relationship Id="rId1" Type="http://schemas.openxmlformats.org/officeDocument/2006/relationships/slideLayout" Target="../slideLayouts/slideLayout11.xml"/><Relationship Id="rId4" Type="http://schemas.openxmlformats.org/officeDocument/2006/relationships/hyperlink" Target="https://www.raspberrypi.org/products/raspberry-pi-3-model-b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 smtClean="0"/>
              <a:t>Scoomatic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</a:t>
            </a:fld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>
          <a:xfrm>
            <a:off x="341745" y="5168811"/>
            <a:ext cx="11491480" cy="842884"/>
          </a:xfrm>
        </p:spPr>
        <p:txBody>
          <a:bodyPr/>
          <a:lstStyle/>
          <a:p>
            <a:r>
              <a:rPr lang="de-DE" dirty="0" smtClean="0"/>
              <a:t>Martin </a:t>
            </a:r>
            <a:r>
              <a:rPr lang="de-DE" dirty="0" err="1" smtClean="0"/>
              <a:t>Schörner</a:t>
            </a:r>
            <a:r>
              <a:rPr lang="de-DE" dirty="0" smtClean="0"/>
              <a:t>, 1321330</a:t>
            </a:r>
            <a:endParaRPr lang="de-DE" dirty="0" smtClean="0"/>
          </a:p>
          <a:p>
            <a:r>
              <a:rPr lang="de-DE" dirty="0" smtClean="0"/>
              <a:t>Betreuer: </a:t>
            </a:r>
            <a:r>
              <a:rPr lang="de-DE" dirty="0" smtClean="0"/>
              <a:t>Lennart </a:t>
            </a:r>
            <a:r>
              <a:rPr lang="de-DE" dirty="0"/>
              <a:t>Luttkus</a:t>
            </a:r>
            <a:br>
              <a:rPr lang="de-DE" dirty="0"/>
            </a:b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sz="2800" dirty="0" smtClean="0"/>
              <a:t>Abschlusspräsentation Projektmodul und Seminar</a:t>
            </a:r>
            <a:endParaRPr lang="de-DE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Freihand 5">
                <a:extLst>
                  <a:ext uri="{FF2B5EF4-FFF2-40B4-BE49-F238E27FC236}">
                    <a16:creationId xmlns:a16="http://schemas.microsoft.com/office/drawing/2014/main" id="{49813635-BB3F-47D0-9D49-CBF239D391CD}"/>
                  </a:ext>
                </a:extLst>
              </p14:cNvPr>
              <p14:cNvContentPartPr/>
              <p14:nvPr/>
            </p14:nvContentPartPr>
            <p14:xfrm>
              <a:off x="12055916" y="4851906"/>
              <a:ext cx="15840" cy="14760"/>
            </p14:xfrm>
          </p:contentPart>
        </mc:Choice>
        <mc:Fallback xmlns="">
          <p:pic>
            <p:nvPicPr>
              <p:cNvPr id="6" name="Freihand 5">
                <a:extLst>
                  <a:ext uri="{FF2B5EF4-FFF2-40B4-BE49-F238E27FC236}">
                    <a16:creationId xmlns:a16="http://schemas.microsoft.com/office/drawing/2014/main" id="{49813635-BB3F-47D0-9D49-CBF239D391C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047276" y="4843266"/>
                <a:ext cx="33480" cy="3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05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Autonome Navigation in Kraftfahrzeugen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8200" y="953799"/>
            <a:ext cx="10515600" cy="5022458"/>
          </a:xfrm>
        </p:spPr>
        <p:txBody>
          <a:bodyPr/>
          <a:lstStyle/>
          <a:p>
            <a:r>
              <a:rPr lang="de-DE" dirty="0"/>
              <a:t>-apex.ai (</a:t>
            </a:r>
            <a:r>
              <a:rPr lang="de-DE" dirty="0" err="1"/>
              <a:t>Apex.OS</a:t>
            </a:r>
            <a:r>
              <a:rPr lang="de-DE" dirty="0"/>
              <a:t>, </a:t>
            </a:r>
            <a:r>
              <a:rPr lang="de-DE" dirty="0" err="1"/>
              <a:t>Apex.Autonomy</a:t>
            </a:r>
            <a:endParaRPr lang="de-DE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Apex.OS</a:t>
            </a:r>
            <a:r>
              <a:rPr lang="en-US" dirty="0"/>
              <a:t> is a safe, secure and reliable software communication layer for self driving applications</a:t>
            </a:r>
          </a:p>
          <a:p>
            <a:r>
              <a:rPr lang="en-US" dirty="0"/>
              <a:t>	- Juan </a:t>
            </a:r>
            <a:r>
              <a:rPr lang="en-US" dirty="0" err="1"/>
              <a:t>Pabalo</a:t>
            </a:r>
            <a:r>
              <a:rPr lang="en-US" dirty="0"/>
              <a:t>, Senior Software Engineer</a:t>
            </a:r>
          </a:p>
          <a:p>
            <a:pPr marL="1143000" lvl="1" indent="-457200"/>
            <a:r>
              <a:rPr lang="en-US" dirty="0"/>
              <a:t>ROS2 </a:t>
            </a:r>
            <a:r>
              <a:rPr lang="en-US" dirty="0" err="1"/>
              <a:t>Basiert</a:t>
            </a:r>
            <a:endParaRPr lang="en-US" dirty="0"/>
          </a:p>
          <a:p>
            <a:pPr marL="1143000" lvl="1" indent="-457200"/>
            <a:r>
              <a:rPr lang="en-US" dirty="0" err="1"/>
              <a:t>Fokus</a:t>
            </a:r>
            <a:r>
              <a:rPr lang="en-US" dirty="0"/>
              <a:t> auf Robustness (Safety) und </a:t>
            </a:r>
            <a:r>
              <a:rPr lang="en-US" dirty="0" err="1"/>
              <a:t>Sicherheit</a:t>
            </a:r>
            <a:r>
              <a:rPr lang="en-US" dirty="0"/>
              <a:t> (Security)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err="1"/>
              <a:t>Apex.Autonomy</a:t>
            </a:r>
            <a:endParaRPr lang="de-DE" dirty="0"/>
          </a:p>
          <a:p>
            <a:pPr marL="1143000" lvl="1" indent="-457200"/>
            <a:r>
              <a:rPr lang="de-DE" dirty="0"/>
              <a:t>Softwareframework mit Applikationen für selbstständiges Fahren</a:t>
            </a:r>
          </a:p>
          <a:p>
            <a:pPr marL="1143000" lvl="1" indent="-457200"/>
            <a:r>
              <a:rPr lang="de-DE" dirty="0"/>
              <a:t>3D </a:t>
            </a:r>
            <a:r>
              <a:rPr lang="de-DE" dirty="0" err="1"/>
              <a:t>Perception</a:t>
            </a:r>
            <a:endParaRPr lang="de-DE" dirty="0"/>
          </a:p>
          <a:p>
            <a:pPr marL="1143000" lvl="1" indent="-457200"/>
            <a:r>
              <a:rPr lang="de-DE" dirty="0"/>
              <a:t>Lokalisierung, Pfadplanung und Steuerung von Fahrzeugen (In Planung)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1780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Autonom navigierende Forschungsplattformen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/>
              <a:t>Ubiquity</a:t>
            </a:r>
            <a:r>
              <a:rPr lang="de-DE" dirty="0"/>
              <a:t> </a:t>
            </a:r>
            <a:r>
              <a:rPr lang="de-DE" dirty="0" err="1" smtClean="0"/>
              <a:t>Robotics</a:t>
            </a:r>
            <a:r>
              <a:rPr lang="de-DE" dirty="0"/>
              <a:t> </a:t>
            </a:r>
            <a:r>
              <a:rPr lang="de-DE" dirty="0" err="1" smtClean="0"/>
              <a:t>Magni</a:t>
            </a:r>
            <a:endParaRPr lang="de-DE" dirty="0" smtClean="0"/>
          </a:p>
          <a:p>
            <a:pPr marL="1143000" lvl="1" indent="-457200"/>
            <a:r>
              <a:rPr lang="de-DE" dirty="0" smtClean="0"/>
              <a:t>100kg Zuladung</a:t>
            </a:r>
          </a:p>
          <a:p>
            <a:pPr marL="1143000" lvl="1" indent="-457200"/>
            <a:r>
              <a:rPr lang="de-DE" dirty="0" smtClean="0"/>
              <a:t>Stromversorgung über </a:t>
            </a:r>
            <a:r>
              <a:rPr lang="de-DE" dirty="0" err="1" smtClean="0"/>
              <a:t>Bleiakkus</a:t>
            </a:r>
            <a:endParaRPr lang="de-DE" dirty="0" smtClean="0"/>
          </a:p>
          <a:p>
            <a:pPr marL="1143000" lvl="1" indent="-457200"/>
            <a:r>
              <a:rPr lang="de-DE" dirty="0" err="1" smtClean="0"/>
              <a:t>Raspberry</a:t>
            </a:r>
            <a:r>
              <a:rPr lang="de-DE" dirty="0" smtClean="0"/>
              <a:t> Pi 3B als Bordcomputer</a:t>
            </a:r>
          </a:p>
          <a:p>
            <a:pPr marL="1143000" lvl="1" indent="-457200"/>
            <a:r>
              <a:rPr lang="de-DE" dirty="0" smtClean="0"/>
              <a:t>ROS1 </a:t>
            </a:r>
            <a:r>
              <a:rPr lang="de-DE" dirty="0" err="1" smtClean="0"/>
              <a:t>Kinetic</a:t>
            </a:r>
            <a:r>
              <a:rPr lang="de-DE" dirty="0" smtClean="0"/>
              <a:t> auf Ubuntu 16.04</a:t>
            </a:r>
          </a:p>
          <a:p>
            <a:pPr marL="1143000" lvl="1" indent="-457200"/>
            <a:r>
              <a:rPr lang="de-DE" dirty="0" smtClean="0"/>
              <a:t>1900 USD</a:t>
            </a:r>
          </a:p>
          <a:p>
            <a:pPr marL="457200" indent="-457200"/>
            <a:r>
              <a:rPr lang="de-DE" dirty="0" err="1" smtClean="0"/>
              <a:t>Innok</a:t>
            </a:r>
            <a:r>
              <a:rPr lang="de-DE" dirty="0" smtClean="0"/>
              <a:t> Heros</a:t>
            </a:r>
          </a:p>
          <a:p>
            <a:pPr marL="1143000" lvl="1" indent="-457200"/>
            <a:r>
              <a:rPr lang="de-DE" dirty="0" smtClean="0"/>
              <a:t>Modulare Forschungsplattform</a:t>
            </a:r>
          </a:p>
          <a:p>
            <a:pPr marL="1143000" lvl="1" indent="-457200"/>
            <a:r>
              <a:rPr lang="de-DE" dirty="0" smtClean="0"/>
              <a:t>Bis zu 400kg Zuladung</a:t>
            </a:r>
          </a:p>
          <a:p>
            <a:pPr marL="1143000" lvl="1" indent="-457200"/>
            <a:r>
              <a:rPr lang="de-DE" dirty="0" smtClean="0"/>
              <a:t>GPS, Fernbedienung, LIDAR, IMU, WLAN</a:t>
            </a:r>
          </a:p>
          <a:p>
            <a:pPr marL="1143000" lvl="1" indent="-457200"/>
            <a:r>
              <a:rPr lang="de-DE" dirty="0" smtClean="0"/>
              <a:t>48V Li-Ion Akkus</a:t>
            </a:r>
          </a:p>
          <a:p>
            <a:pPr marL="1143000" lvl="1" indent="-457200"/>
            <a:r>
              <a:rPr lang="de-DE" dirty="0" smtClean="0"/>
              <a:t>x86 Industrie PC mit ROS1</a:t>
            </a:r>
          </a:p>
          <a:p>
            <a:pPr marL="1143000" lvl="1" indent="-457200"/>
            <a:endParaRPr lang="de-DE" dirty="0"/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11</a:t>
            </a:fld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3464" y="1150483"/>
            <a:ext cx="3230336" cy="2564227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57" b="50430"/>
          <a:stretch/>
        </p:blipFill>
        <p:spPr>
          <a:xfrm>
            <a:off x="7516024" y="3577318"/>
            <a:ext cx="3543861" cy="2377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86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Autonom navigierende Forschungsplattformen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 smtClean="0"/>
              <a:t>Autonomous</a:t>
            </a:r>
            <a:r>
              <a:rPr lang="de-DE" dirty="0" smtClean="0"/>
              <a:t> Campus Mobility </a:t>
            </a:r>
            <a:r>
              <a:rPr lang="de-DE" dirty="0" err="1" smtClean="0"/>
              <a:t>Platform</a:t>
            </a:r>
            <a:r>
              <a:rPr lang="de-DE" dirty="0" smtClean="0"/>
              <a:t> (2018)</a:t>
            </a:r>
          </a:p>
          <a:p>
            <a:pPr lvl="1"/>
            <a:r>
              <a:rPr lang="de-DE" dirty="0" smtClean="0"/>
              <a:t>Major </a:t>
            </a:r>
            <a:r>
              <a:rPr lang="de-DE" dirty="0" err="1"/>
              <a:t>Qualifying</a:t>
            </a:r>
            <a:r>
              <a:rPr lang="de-DE" dirty="0"/>
              <a:t> </a:t>
            </a:r>
            <a:r>
              <a:rPr lang="de-DE" dirty="0" smtClean="0"/>
              <a:t>Project</a:t>
            </a:r>
          </a:p>
          <a:p>
            <a:pPr lvl="1"/>
            <a:r>
              <a:rPr lang="de-DE" dirty="0" smtClean="0"/>
              <a:t>Elektrisches </a:t>
            </a:r>
            <a:r>
              <a:rPr lang="de-DE" dirty="0" err="1"/>
              <a:t>Longboard</a:t>
            </a:r>
            <a:r>
              <a:rPr lang="de-DE" dirty="0"/>
              <a:t> mit </a:t>
            </a:r>
            <a:r>
              <a:rPr lang="de-DE" dirty="0" smtClean="0"/>
              <a:t>lenkbarer Vorderachse</a:t>
            </a:r>
          </a:p>
          <a:p>
            <a:pPr lvl="1"/>
            <a:r>
              <a:rPr lang="de-DE" dirty="0" err="1"/>
              <a:t>Lidar</a:t>
            </a:r>
            <a:r>
              <a:rPr lang="de-DE" dirty="0"/>
              <a:t> </a:t>
            </a:r>
            <a:r>
              <a:rPr lang="de-DE" dirty="0" smtClean="0"/>
              <a:t>, GPS, IMU</a:t>
            </a:r>
          </a:p>
          <a:p>
            <a:pPr lvl="1"/>
            <a:r>
              <a:rPr lang="de-DE" dirty="0" err="1" smtClean="0"/>
              <a:t>Raspberry</a:t>
            </a:r>
            <a:r>
              <a:rPr lang="de-DE" dirty="0" smtClean="0"/>
              <a:t> Pi 3</a:t>
            </a:r>
          </a:p>
          <a:p>
            <a:pPr lvl="1"/>
            <a:r>
              <a:rPr lang="de-DE" dirty="0" smtClean="0"/>
              <a:t>Software scheinbar Eigenentwicklung</a:t>
            </a:r>
          </a:p>
          <a:p>
            <a:r>
              <a:rPr lang="de-DE" dirty="0" err="1" smtClean="0"/>
              <a:t>Autonomous</a:t>
            </a:r>
            <a:r>
              <a:rPr lang="de-DE" dirty="0" smtClean="0"/>
              <a:t> </a:t>
            </a:r>
            <a:r>
              <a:rPr lang="de-DE" dirty="0" err="1"/>
              <a:t>navigation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mobile </a:t>
            </a:r>
            <a:r>
              <a:rPr lang="de-DE" dirty="0" err="1"/>
              <a:t>service</a:t>
            </a:r>
            <a:r>
              <a:rPr lang="de-DE" dirty="0"/>
              <a:t> </a:t>
            </a:r>
            <a:r>
              <a:rPr lang="de-DE" dirty="0" err="1"/>
              <a:t>robots</a:t>
            </a:r>
            <a:r>
              <a:rPr lang="de-DE" dirty="0"/>
              <a:t> in urban </a:t>
            </a:r>
            <a:r>
              <a:rPr lang="de-DE" dirty="0" err="1"/>
              <a:t>pedestrian</a:t>
            </a:r>
            <a:r>
              <a:rPr lang="de-DE" dirty="0"/>
              <a:t> </a:t>
            </a:r>
            <a:r>
              <a:rPr lang="de-DE" dirty="0" err="1"/>
              <a:t>environments</a:t>
            </a:r>
            <a:r>
              <a:rPr lang="de-DE" dirty="0"/>
              <a:t> </a:t>
            </a:r>
            <a:r>
              <a:rPr lang="de-DE" dirty="0" smtClean="0"/>
              <a:t>(2018)</a:t>
            </a:r>
          </a:p>
          <a:p>
            <a:pPr marL="1143000" lvl="1" indent="-457200"/>
            <a:r>
              <a:rPr lang="de-DE" dirty="0"/>
              <a:t>Serviceroboter </a:t>
            </a:r>
            <a:endParaRPr lang="de-DE" dirty="0" smtClean="0"/>
          </a:p>
          <a:p>
            <a:pPr marL="1143000" lvl="1" indent="-457200"/>
            <a:r>
              <a:rPr lang="de-DE" dirty="0" smtClean="0"/>
              <a:t>Antrieb: </a:t>
            </a:r>
            <a:r>
              <a:rPr lang="de-DE" dirty="0" err="1" smtClean="0"/>
              <a:t>Segway</a:t>
            </a:r>
            <a:r>
              <a:rPr lang="de-DE" dirty="0" smtClean="0"/>
              <a:t> RMP200</a:t>
            </a:r>
          </a:p>
          <a:p>
            <a:pPr marL="1143000" lvl="1" indent="-457200"/>
            <a:r>
              <a:rPr lang="de-DE" dirty="0" smtClean="0"/>
              <a:t>Sensorik: 3x LIDAR + IMU + </a:t>
            </a:r>
            <a:r>
              <a:rPr lang="de-DE" dirty="0" err="1" smtClean="0"/>
              <a:t>Odometrie</a:t>
            </a:r>
            <a:endParaRPr lang="de-DE" dirty="0" smtClean="0"/>
          </a:p>
          <a:p>
            <a:pPr marL="1143000" lvl="1" indent="-457200"/>
            <a:r>
              <a:rPr lang="de-DE" dirty="0" smtClean="0"/>
              <a:t>Eigene Softwarearchitektur mit zwei Regelschleifen</a:t>
            </a:r>
          </a:p>
          <a:p>
            <a:pPr lvl="1" indent="0">
              <a:buNone/>
            </a:pPr>
            <a:r>
              <a:rPr lang="de-DE" dirty="0" smtClean="0"/>
              <a:t>	   f. Hindernisvermeidung (10Hz) und Navigation (5Hz)</a:t>
            </a:r>
          </a:p>
          <a:p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12</a:t>
            </a:fld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833" y="1347735"/>
            <a:ext cx="2729786" cy="2048556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7135" y="3909129"/>
            <a:ext cx="2525484" cy="218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9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Autonom navigierende Forschungsplattformen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1273" y="944724"/>
            <a:ext cx="11262755" cy="5390761"/>
          </a:xfrm>
        </p:spPr>
        <p:txBody>
          <a:bodyPr/>
          <a:lstStyle/>
          <a:p>
            <a:r>
              <a:rPr lang="de-DE" dirty="0"/>
              <a:t>Smart </a:t>
            </a:r>
            <a:r>
              <a:rPr lang="de-DE" dirty="0" err="1"/>
              <a:t>Wheelchair</a:t>
            </a:r>
            <a:r>
              <a:rPr lang="de-DE" dirty="0"/>
              <a:t> System (2017</a:t>
            </a:r>
            <a:r>
              <a:rPr lang="de-DE" dirty="0" smtClean="0"/>
              <a:t>)</a:t>
            </a:r>
          </a:p>
          <a:p>
            <a:pPr marL="1143000" lvl="1" indent="-457200"/>
            <a:r>
              <a:rPr lang="en-US" dirty="0" err="1" smtClean="0"/>
              <a:t>Kartografierungsmobil</a:t>
            </a:r>
            <a:endParaRPr lang="en-US" dirty="0" smtClean="0"/>
          </a:p>
          <a:p>
            <a:pPr marL="1143000" lvl="1" indent="-457200"/>
            <a:r>
              <a:rPr lang="en-US" dirty="0" err="1" smtClean="0"/>
              <a:t>Anschließende</a:t>
            </a:r>
            <a:r>
              <a:rPr lang="en-US" dirty="0" smtClean="0"/>
              <a:t> Navigation </a:t>
            </a:r>
            <a:r>
              <a:rPr lang="en-US" dirty="0" err="1" smtClean="0"/>
              <a:t>durch</a:t>
            </a:r>
            <a:r>
              <a:rPr lang="en-US" dirty="0" smtClean="0"/>
              <a:t> </a:t>
            </a:r>
            <a:r>
              <a:rPr lang="en-US" dirty="0" err="1" smtClean="0"/>
              <a:t>Karte</a:t>
            </a:r>
            <a:r>
              <a:rPr lang="en-US" dirty="0" smtClean="0"/>
              <a:t> </a:t>
            </a:r>
            <a:r>
              <a:rPr lang="en-US" dirty="0" err="1" smtClean="0"/>
              <a:t>mit</a:t>
            </a:r>
            <a:r>
              <a:rPr lang="en-US" dirty="0" smtClean="0"/>
              <a:t> 3D </a:t>
            </a:r>
            <a:r>
              <a:rPr lang="en-US" dirty="0" err="1" smtClean="0"/>
              <a:t>Kamera</a:t>
            </a:r>
            <a:r>
              <a:rPr lang="en-US" dirty="0" smtClean="0"/>
              <a:t>,</a:t>
            </a:r>
          </a:p>
          <a:p>
            <a:pPr lvl="1" indent="0">
              <a:buNone/>
            </a:pPr>
            <a:r>
              <a:rPr lang="en-US" dirty="0" smtClean="0"/>
              <a:t>	    LIDAR, Encoder IMU (</a:t>
            </a:r>
            <a:r>
              <a:rPr lang="en-US" dirty="0" err="1" smtClean="0"/>
              <a:t>kein</a:t>
            </a:r>
            <a:r>
              <a:rPr lang="en-US" dirty="0" smtClean="0"/>
              <a:t> GPS)</a:t>
            </a:r>
          </a:p>
          <a:p>
            <a:r>
              <a:rPr lang="en-US" dirty="0" smtClean="0"/>
              <a:t>Autonomous </a:t>
            </a:r>
            <a:r>
              <a:rPr lang="en-US" dirty="0"/>
              <a:t>Wheelchair Navigation in Unmapped Indoor Environments (2018</a:t>
            </a:r>
            <a:r>
              <a:rPr lang="en-US" dirty="0" smtClean="0"/>
              <a:t>)</a:t>
            </a:r>
          </a:p>
          <a:p>
            <a:pPr marL="1143000" lvl="1" indent="-457200"/>
            <a:r>
              <a:rPr lang="en-US" dirty="0" smtClean="0"/>
              <a:t>Navigation in </a:t>
            </a:r>
            <a:r>
              <a:rPr lang="en-US" dirty="0" err="1" smtClean="0"/>
              <a:t>nichtkartografierter</a:t>
            </a:r>
            <a:r>
              <a:rPr lang="en-US" dirty="0" smtClean="0"/>
              <a:t> </a:t>
            </a:r>
            <a:r>
              <a:rPr lang="en-US" dirty="0" err="1" smtClean="0"/>
              <a:t>Indoorumgebung</a:t>
            </a:r>
            <a:endParaRPr lang="en-US" dirty="0" smtClean="0"/>
          </a:p>
          <a:p>
            <a:pPr marL="1143000" lvl="1" indent="-457200"/>
            <a:r>
              <a:rPr lang="en-US" dirty="0" err="1" smtClean="0"/>
              <a:t>Finden</a:t>
            </a:r>
            <a:r>
              <a:rPr lang="en-US" dirty="0" smtClean="0"/>
              <a:t> von </a:t>
            </a:r>
            <a:r>
              <a:rPr lang="en-US" dirty="0" err="1" smtClean="0"/>
              <a:t>Geschäft</a:t>
            </a:r>
            <a:r>
              <a:rPr lang="en-US" dirty="0" smtClean="0"/>
              <a:t> </a:t>
            </a:r>
            <a:r>
              <a:rPr lang="en-US" dirty="0" err="1" smtClean="0"/>
              <a:t>über</a:t>
            </a:r>
            <a:r>
              <a:rPr lang="en-US" dirty="0" smtClean="0"/>
              <a:t> </a:t>
            </a:r>
            <a:r>
              <a:rPr lang="en-US" dirty="0" err="1" smtClean="0"/>
              <a:t>Bilddaten</a:t>
            </a:r>
            <a:endParaRPr lang="de-DE" dirty="0" smtClean="0"/>
          </a:p>
          <a:p>
            <a:r>
              <a:rPr lang="de-DE" dirty="0"/>
              <a:t>Template-</a:t>
            </a:r>
            <a:r>
              <a:rPr lang="de-DE" dirty="0" err="1"/>
              <a:t>based</a:t>
            </a:r>
            <a:r>
              <a:rPr lang="de-DE" dirty="0"/>
              <a:t> </a:t>
            </a:r>
            <a:r>
              <a:rPr lang="de-DE" dirty="0" err="1"/>
              <a:t>autonomous</a:t>
            </a:r>
            <a:r>
              <a:rPr lang="de-DE" dirty="0"/>
              <a:t> </a:t>
            </a:r>
            <a:r>
              <a:rPr lang="de-DE" dirty="0" err="1"/>
              <a:t>navigation</a:t>
            </a:r>
            <a:r>
              <a:rPr lang="de-DE" dirty="0"/>
              <a:t> in urban </a:t>
            </a:r>
            <a:r>
              <a:rPr lang="de-DE" dirty="0" err="1"/>
              <a:t>environments</a:t>
            </a:r>
            <a:r>
              <a:rPr lang="de-DE" dirty="0"/>
              <a:t> (2011)</a:t>
            </a:r>
          </a:p>
          <a:p>
            <a:pPr lvl="1"/>
            <a:r>
              <a:rPr lang="de-DE" dirty="0" smtClean="0"/>
              <a:t>Bild aus Graustufenkamera wird genutzt um mittels Template </a:t>
            </a:r>
            <a:r>
              <a:rPr lang="de-DE" dirty="0" err="1" smtClean="0"/>
              <a:t>Matching</a:t>
            </a:r>
            <a:r>
              <a:rPr lang="de-DE" dirty="0" smtClean="0"/>
              <a:t> Position und Orientierung auf der Fahrbahn zu bestimmen</a:t>
            </a:r>
          </a:p>
          <a:p>
            <a:pPr lvl="1"/>
            <a:r>
              <a:rPr lang="de-DE" dirty="0" smtClean="0"/>
              <a:t>Keine Lokalisierung </a:t>
            </a:r>
            <a:r>
              <a:rPr lang="de-DE" dirty="0" err="1" smtClean="0"/>
              <a:t>bzw</a:t>
            </a:r>
            <a:r>
              <a:rPr lang="de-DE" dirty="0" smtClean="0"/>
              <a:t> Hindernisvermeidung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13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6399" y="841479"/>
            <a:ext cx="2654730" cy="236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049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Autonom navigierende Forschungsplattformen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1274" y="944725"/>
            <a:ext cx="10515600" cy="671512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Navigation System for Robots Operating in Crowded Urban Environments (2013</a:t>
            </a:r>
            <a:r>
              <a:rPr lang="en-US" dirty="0" smtClean="0"/>
              <a:t>)</a:t>
            </a:r>
          </a:p>
          <a:p>
            <a:pPr marL="1143000" lvl="1" indent="-457200"/>
            <a:r>
              <a:rPr lang="en-US" dirty="0" err="1" smtClean="0"/>
              <a:t>Assistenzroboter</a:t>
            </a:r>
            <a:r>
              <a:rPr lang="en-US" dirty="0" smtClean="0"/>
              <a:t> </a:t>
            </a:r>
          </a:p>
          <a:p>
            <a:pPr marL="1143000" lvl="1" indent="-457200"/>
            <a:r>
              <a:rPr lang="en-US" dirty="0" err="1" smtClean="0"/>
              <a:t>Navigiert</a:t>
            </a:r>
            <a:r>
              <a:rPr lang="en-US" dirty="0" smtClean="0"/>
              <a:t> in </a:t>
            </a:r>
            <a:r>
              <a:rPr lang="en-US" dirty="0" err="1" smtClean="0"/>
              <a:t>vorher</a:t>
            </a:r>
            <a:r>
              <a:rPr lang="en-US" dirty="0" smtClean="0"/>
              <a:t> </a:t>
            </a:r>
            <a:r>
              <a:rPr lang="en-US" dirty="0" err="1" smtClean="0"/>
              <a:t>kartografierten</a:t>
            </a:r>
            <a:r>
              <a:rPr lang="en-US" dirty="0" smtClean="0"/>
              <a:t> </a:t>
            </a:r>
            <a:r>
              <a:rPr lang="en-US" dirty="0" err="1" smtClean="0"/>
              <a:t>Gebiet</a:t>
            </a:r>
            <a:endParaRPr lang="en-US" dirty="0" smtClean="0"/>
          </a:p>
          <a:p>
            <a:pPr marL="1143000" lvl="1" indent="-457200"/>
            <a:r>
              <a:rPr lang="en-US" dirty="0" smtClean="0"/>
              <a:t>IMU, GPS, Lidar</a:t>
            </a:r>
          </a:p>
          <a:p>
            <a:r>
              <a:rPr lang="en-US" dirty="0"/>
              <a:t>The Autonomous City Explorer (2009</a:t>
            </a:r>
            <a:r>
              <a:rPr lang="en-US" dirty="0" smtClean="0"/>
              <a:t>)</a:t>
            </a:r>
          </a:p>
          <a:p>
            <a:pPr marL="1143000" lvl="1" indent="-457200"/>
            <a:r>
              <a:rPr lang="en-US" dirty="0" smtClean="0"/>
              <a:t>2X LIDAR, 3D </a:t>
            </a:r>
            <a:r>
              <a:rPr lang="en-US" dirty="0" err="1" smtClean="0"/>
              <a:t>Kamera</a:t>
            </a:r>
            <a:r>
              <a:rPr lang="en-US" dirty="0"/>
              <a:t> </a:t>
            </a:r>
            <a:r>
              <a:rPr lang="en-US" dirty="0" smtClean="0"/>
              <a:t>auf Gimbal, Encoder (</a:t>
            </a:r>
            <a:r>
              <a:rPr lang="en-US" dirty="0" err="1" smtClean="0"/>
              <a:t>kein</a:t>
            </a:r>
            <a:r>
              <a:rPr lang="en-US" dirty="0" smtClean="0"/>
              <a:t> GPS)</a:t>
            </a:r>
          </a:p>
          <a:p>
            <a:pPr marL="1143000" lvl="1" indent="-457200"/>
            <a:r>
              <a:rPr lang="en-US" dirty="0" err="1" smtClean="0"/>
              <a:t>Benötigt</a:t>
            </a:r>
            <a:r>
              <a:rPr lang="en-US" dirty="0" smtClean="0"/>
              <a:t> </a:t>
            </a:r>
            <a:r>
              <a:rPr lang="en-US" dirty="0" err="1" smtClean="0"/>
              <a:t>ebenfalls</a:t>
            </a:r>
            <a:r>
              <a:rPr lang="en-US" dirty="0" smtClean="0"/>
              <a:t> </a:t>
            </a:r>
            <a:r>
              <a:rPr lang="en-US" dirty="0" err="1" smtClean="0"/>
              <a:t>vorher</a:t>
            </a:r>
            <a:r>
              <a:rPr lang="en-US" dirty="0" smtClean="0"/>
              <a:t> </a:t>
            </a:r>
            <a:r>
              <a:rPr lang="en-US" dirty="0" err="1" smtClean="0"/>
              <a:t>erstellte</a:t>
            </a:r>
            <a:r>
              <a:rPr lang="en-US" dirty="0" smtClean="0"/>
              <a:t> </a:t>
            </a:r>
            <a:r>
              <a:rPr lang="en-US" dirty="0" err="1" smtClean="0"/>
              <a:t>Karte</a:t>
            </a:r>
            <a:endParaRPr lang="en-US" dirty="0" smtClean="0"/>
          </a:p>
          <a:p>
            <a:pPr marL="1143000" lvl="1" indent="-457200"/>
            <a:r>
              <a:rPr lang="en-US" dirty="0" smtClean="0"/>
              <a:t>3x PC </a:t>
            </a:r>
            <a:r>
              <a:rPr lang="en-US" dirty="0" err="1" smtClean="0"/>
              <a:t>als</a:t>
            </a:r>
            <a:r>
              <a:rPr lang="en-US" dirty="0" smtClean="0"/>
              <a:t> </a:t>
            </a:r>
            <a:r>
              <a:rPr lang="en-US" dirty="0" err="1" smtClean="0"/>
              <a:t>Bordcomputer</a:t>
            </a:r>
            <a:endParaRPr lang="en-US" dirty="0" smtClean="0"/>
          </a:p>
          <a:p>
            <a:r>
              <a:rPr lang="de-DE" dirty="0"/>
              <a:t>TOOMAS (2009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 Toom Shoppingassistenzroboter</a:t>
            </a:r>
          </a:p>
          <a:p>
            <a:pPr lvl="1"/>
            <a:r>
              <a:rPr lang="en-US" dirty="0" smtClean="0"/>
              <a:t>24x Sonar, Bumper, 360° </a:t>
            </a:r>
            <a:r>
              <a:rPr lang="en-US" dirty="0" err="1" smtClean="0"/>
              <a:t>Kamera</a:t>
            </a:r>
            <a:r>
              <a:rPr lang="en-US" dirty="0" smtClean="0"/>
              <a:t>, LIDAR </a:t>
            </a:r>
            <a:r>
              <a:rPr lang="en-US" dirty="0" err="1" smtClean="0"/>
              <a:t>nur</a:t>
            </a:r>
            <a:r>
              <a:rPr lang="en-US" dirty="0" smtClean="0"/>
              <a:t> </a:t>
            </a:r>
            <a:r>
              <a:rPr lang="en-US" dirty="0" err="1" smtClean="0"/>
              <a:t>für</a:t>
            </a:r>
            <a:r>
              <a:rPr lang="en-US" dirty="0" smtClean="0"/>
              <a:t> TÜV</a:t>
            </a:r>
            <a:endParaRPr lang="en-US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14</a:t>
            </a:fld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6257" y="1588302"/>
            <a:ext cx="1774372" cy="4380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345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Autonome Navigation im Fußgängerbereich</a:t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2400" dirty="0" err="1" smtClean="0"/>
              <a:t>Delivery</a:t>
            </a:r>
            <a:r>
              <a:rPr lang="de-DE" sz="2400" dirty="0" smtClean="0"/>
              <a:t> Roboter</a:t>
            </a:r>
          </a:p>
          <a:p>
            <a:pPr marL="1200150" lvl="1" indent="-514350"/>
            <a:r>
              <a:rPr lang="de-DE" sz="2000" dirty="0" err="1" smtClean="0"/>
              <a:t>Starship</a:t>
            </a:r>
            <a:r>
              <a:rPr lang="de-DE" sz="2000" dirty="0" smtClean="0"/>
              <a:t> Technologies</a:t>
            </a:r>
          </a:p>
          <a:p>
            <a:pPr marL="1200150" lvl="1" indent="-514350"/>
            <a:r>
              <a:rPr lang="de-DE" sz="2000" dirty="0" err="1" smtClean="0"/>
              <a:t>Marble</a:t>
            </a:r>
            <a:endParaRPr lang="de-DE" sz="2000" dirty="0" smtClean="0"/>
          </a:p>
          <a:p>
            <a:pPr marL="1200150" lvl="1" indent="-514350"/>
            <a:r>
              <a:rPr lang="de-DE" sz="2000" dirty="0" smtClean="0"/>
              <a:t>Kiwi</a:t>
            </a:r>
          </a:p>
          <a:p>
            <a:pPr marL="1200150" lvl="1" indent="-514350"/>
            <a:r>
              <a:rPr lang="de-DE" sz="2000" dirty="0" err="1" smtClean="0"/>
              <a:t>Nuro</a:t>
            </a:r>
            <a:endParaRPr lang="de-DE" sz="2000" dirty="0" smtClean="0"/>
          </a:p>
          <a:p>
            <a:pPr marL="1200150" lvl="1" indent="-514350"/>
            <a:r>
              <a:rPr lang="de-DE" sz="2000" dirty="0" smtClean="0"/>
              <a:t>Amazon Scout</a:t>
            </a:r>
          </a:p>
          <a:p>
            <a:pPr marL="514350" indent="-514350"/>
            <a:r>
              <a:rPr lang="de-DE" sz="2400" dirty="0" smtClean="0"/>
              <a:t>ca. </a:t>
            </a:r>
            <a:r>
              <a:rPr lang="de-DE" sz="2400" dirty="0" smtClean="0"/>
              <a:t>10kg Payload</a:t>
            </a:r>
          </a:p>
          <a:p>
            <a:pPr marL="514350" indent="-514350"/>
            <a:r>
              <a:rPr lang="de-DE" sz="2400" dirty="0" smtClean="0"/>
              <a:t>Sensorik: Sonar, (3D)Kameras,</a:t>
            </a:r>
          </a:p>
          <a:p>
            <a:pPr marL="514350" indent="-514350"/>
            <a:r>
              <a:rPr lang="de-DE" sz="2400" dirty="0" smtClean="0"/>
              <a:t>LIDAR, GPS</a:t>
            </a:r>
            <a:endParaRPr lang="de-DE" sz="2400" dirty="0"/>
          </a:p>
          <a:p>
            <a:pPr marL="514350" indent="-514350"/>
            <a:r>
              <a:rPr lang="de-DE" sz="2400" dirty="0" smtClean="0"/>
              <a:t>Nicht viele Infos öffentlich </a:t>
            </a:r>
          </a:p>
          <a:p>
            <a:pPr marL="514350" indent="-514350"/>
            <a:r>
              <a:rPr lang="de-DE" sz="2400" dirty="0" smtClean="0"/>
              <a:t>verfügbar </a:t>
            </a:r>
          </a:p>
          <a:p>
            <a:pPr marL="514350" indent="-514350"/>
            <a:r>
              <a:rPr lang="de-DE" sz="2400" dirty="0" smtClean="0"/>
              <a:t>Einige Plattformen sind bereits testweise im Einsatz</a:t>
            </a:r>
            <a:endParaRPr lang="de-DE" dirty="0" smtClean="0"/>
          </a:p>
          <a:p>
            <a:pPr marL="514350" indent="-514350"/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15</a:t>
            </a:fld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83" t="39160" r="28232" b="3145"/>
          <a:stretch/>
        </p:blipFill>
        <p:spPr>
          <a:xfrm>
            <a:off x="8262257" y="2852056"/>
            <a:ext cx="3418115" cy="2995801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4355" y="1090579"/>
            <a:ext cx="2426017" cy="1615624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4585" y="2253342"/>
            <a:ext cx="2647506" cy="3385457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5480" y="940975"/>
            <a:ext cx="2988875" cy="190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64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Autonome </a:t>
            </a:r>
            <a:r>
              <a:rPr lang="de-DE" dirty="0" smtClean="0"/>
              <a:t>Navigation zu Hause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Staubsaugroboter am Beispiel </a:t>
            </a:r>
            <a:r>
              <a:rPr lang="de-DE" dirty="0" err="1"/>
              <a:t>Roborock</a:t>
            </a:r>
            <a:r>
              <a:rPr lang="de-DE" dirty="0"/>
              <a:t> </a:t>
            </a:r>
            <a:r>
              <a:rPr lang="de-DE" dirty="0" smtClean="0"/>
              <a:t>S5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SLAM mittels LIDAR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Hindernisvermeidung mit </a:t>
            </a:r>
            <a:r>
              <a:rPr lang="de-DE" dirty="0" err="1" smtClean="0"/>
              <a:t>Bumper</a:t>
            </a:r>
            <a:r>
              <a:rPr lang="de-DE" dirty="0" smtClean="0"/>
              <a:t>, Sonar </a:t>
            </a:r>
            <a:r>
              <a:rPr lang="de-DE" dirty="0" smtClean="0"/>
              <a:t>/ Cliff Sensor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err="1" smtClean="0"/>
              <a:t>Kartografierung</a:t>
            </a:r>
            <a:r>
              <a:rPr lang="de-DE" dirty="0" smtClean="0"/>
              <a:t> der eigenen Wohnung</a:t>
            </a:r>
          </a:p>
          <a:p>
            <a:r>
              <a:rPr lang="de-DE" dirty="0" smtClean="0"/>
              <a:t>	-&gt; Reinigung  einzelner Räume über App möglich</a:t>
            </a:r>
            <a:endParaRPr lang="de-DE" dirty="0" smtClean="0"/>
          </a:p>
          <a:p>
            <a:pPr marL="514350" indent="-514350"/>
            <a:endParaRPr lang="de-DE" dirty="0" smtClean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16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5341" y="3712026"/>
            <a:ext cx="2242459" cy="2242459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243" t="1878" b="20873"/>
          <a:stretch/>
        </p:blipFill>
        <p:spPr>
          <a:xfrm>
            <a:off x="9474774" y="1719943"/>
            <a:ext cx="2185155" cy="350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87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Autonome </a:t>
            </a:r>
            <a:r>
              <a:rPr lang="de-DE" dirty="0" smtClean="0"/>
              <a:t>Navigation zu Hause</a:t>
            </a:r>
            <a:r>
              <a:rPr lang="de-DE" dirty="0"/>
              <a:t/>
            </a:r>
            <a:br>
              <a:rPr lang="de-DE" dirty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 smtClean="0"/>
              <a:t>Segway</a:t>
            </a:r>
            <a:r>
              <a:rPr lang="de-DE" dirty="0" smtClean="0"/>
              <a:t> </a:t>
            </a:r>
            <a:r>
              <a:rPr lang="de-DE" dirty="0" err="1" smtClean="0"/>
              <a:t>Loomo</a:t>
            </a:r>
            <a:endParaRPr lang="de-DE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„Smarter“ </a:t>
            </a:r>
            <a:r>
              <a:rPr lang="de-DE" dirty="0" err="1" smtClean="0"/>
              <a:t>Segway</a:t>
            </a:r>
            <a:endParaRPr lang="de-DE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Fahrbar oder selbstfahrend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1600 USD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Android Tablet als BC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17</a:t>
            </a:fld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3885" y="1625311"/>
            <a:ext cx="7390033" cy="4431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74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/>
              <a:t>Aufgabenstellung</a:t>
            </a:r>
            <a:endParaRPr lang="en-US" sz="2400" dirty="0" smtClean="0"/>
          </a:p>
          <a:p>
            <a:r>
              <a:rPr lang="en-US" sz="2400" dirty="0" smtClean="0"/>
              <a:t>Related Work (Seminar)</a:t>
            </a:r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in </a:t>
            </a:r>
            <a:r>
              <a:rPr lang="en-US" sz="2000" dirty="0" err="1"/>
              <a:t>Kraftfahrzeugen</a:t>
            </a:r>
            <a:endParaRPr lang="en-US" sz="2000" dirty="0"/>
          </a:p>
          <a:p>
            <a:pPr lvl="1"/>
            <a:r>
              <a:rPr lang="en-US" sz="2000" dirty="0" err="1"/>
              <a:t>Autonom</a:t>
            </a:r>
            <a:r>
              <a:rPr lang="en-US" sz="2000" dirty="0"/>
              <a:t> </a:t>
            </a:r>
            <a:r>
              <a:rPr lang="en-US" sz="2000" dirty="0" err="1"/>
              <a:t>navigierende</a:t>
            </a:r>
            <a:r>
              <a:rPr lang="en-US" sz="2000" dirty="0"/>
              <a:t> </a:t>
            </a:r>
            <a:r>
              <a:rPr lang="en-US" sz="2000" dirty="0" err="1"/>
              <a:t>Forschungsplattformen</a:t>
            </a:r>
            <a:endParaRPr lang="en-US" sz="2000" dirty="0"/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</a:t>
            </a:r>
            <a:r>
              <a:rPr lang="en-US" sz="2000" dirty="0" err="1"/>
              <a:t>im</a:t>
            </a:r>
            <a:r>
              <a:rPr lang="en-US" sz="2000" dirty="0"/>
              <a:t> </a:t>
            </a:r>
            <a:r>
              <a:rPr lang="en-US" sz="2000" dirty="0" err="1"/>
              <a:t>Fußgängerbereich</a:t>
            </a:r>
            <a:endParaRPr lang="en-US" sz="2000" dirty="0" smtClean="0"/>
          </a:p>
          <a:p>
            <a:r>
              <a:rPr lang="en-US" sz="2400" b="1" dirty="0" err="1" smtClean="0"/>
              <a:t>Entwurf</a:t>
            </a:r>
            <a:r>
              <a:rPr lang="en-US" sz="2400" b="1" dirty="0" smtClean="0"/>
              <a:t> und </a:t>
            </a:r>
            <a:r>
              <a:rPr lang="en-US" sz="2400" b="1" dirty="0" err="1" smtClean="0"/>
              <a:t>Implementierung</a:t>
            </a:r>
            <a:r>
              <a:rPr lang="en-US" sz="2400" b="1" dirty="0" smtClean="0"/>
              <a:t> der </a:t>
            </a:r>
            <a:r>
              <a:rPr lang="en-US" sz="2400" b="1" dirty="0" err="1" smtClean="0"/>
              <a:t>Plattform</a:t>
            </a:r>
            <a:r>
              <a:rPr lang="en-US" sz="2400" b="1" dirty="0" smtClean="0"/>
              <a:t> (</a:t>
            </a:r>
            <a:r>
              <a:rPr lang="en-US" sz="2400" b="1" dirty="0" err="1" smtClean="0"/>
              <a:t>Projektmodul</a:t>
            </a:r>
            <a:r>
              <a:rPr lang="en-US" sz="2400" b="1" dirty="0" smtClean="0"/>
              <a:t>)</a:t>
            </a:r>
            <a:endParaRPr lang="en-US" sz="2400" b="1" dirty="0" smtClean="0"/>
          </a:p>
          <a:p>
            <a:pPr lvl="1"/>
            <a:r>
              <a:rPr lang="en-US" sz="2000" dirty="0" err="1"/>
              <a:t>Hardwareauswahl</a:t>
            </a:r>
            <a:endParaRPr lang="en-US" sz="2000" dirty="0"/>
          </a:p>
          <a:p>
            <a:pPr lvl="1"/>
            <a:r>
              <a:rPr lang="en-US" sz="2000" dirty="0" err="1"/>
              <a:t>Hardwareaufbau</a:t>
            </a:r>
            <a:r>
              <a:rPr lang="en-US" sz="2000" dirty="0"/>
              <a:t> </a:t>
            </a:r>
            <a:endParaRPr lang="en-US" sz="2000" dirty="0" smtClean="0"/>
          </a:p>
          <a:p>
            <a:pPr lvl="1"/>
            <a:r>
              <a:rPr lang="en-US" sz="2000" dirty="0" err="1" smtClean="0"/>
              <a:t>Softwareauswahl</a:t>
            </a:r>
            <a:endParaRPr lang="en-US" sz="2000" dirty="0"/>
          </a:p>
          <a:p>
            <a:pPr lvl="1"/>
            <a:r>
              <a:rPr lang="en-US" sz="2000" dirty="0" err="1" smtClean="0"/>
              <a:t>Softwarearchitektur</a:t>
            </a:r>
            <a:endParaRPr lang="en-US" sz="2000" dirty="0" smtClean="0"/>
          </a:p>
          <a:p>
            <a:pPr lvl="1"/>
            <a:r>
              <a:rPr lang="en-US" sz="2000" dirty="0" err="1" smtClean="0"/>
              <a:t>Mechanischer</a:t>
            </a:r>
            <a:r>
              <a:rPr lang="en-US" sz="2000" dirty="0" smtClean="0"/>
              <a:t> </a:t>
            </a:r>
            <a:r>
              <a:rPr lang="en-US" sz="2000" dirty="0" err="1" smtClean="0"/>
              <a:t>Aufbau</a:t>
            </a:r>
            <a:endParaRPr lang="en-US" sz="2000" dirty="0" smtClean="0"/>
          </a:p>
          <a:p>
            <a:r>
              <a:rPr lang="en-US" sz="2400" dirty="0" err="1"/>
              <a:t>Ausblick</a:t>
            </a:r>
            <a:r>
              <a:rPr lang="en-US" sz="2400" dirty="0"/>
              <a:t>: </a:t>
            </a:r>
            <a:r>
              <a:rPr lang="en-US" sz="2400" dirty="0" err="1"/>
              <a:t>Wie</a:t>
            </a:r>
            <a:r>
              <a:rPr lang="en-US" sz="2400" dirty="0"/>
              <a:t> </a:t>
            </a:r>
            <a:r>
              <a:rPr lang="en-US" sz="2400" dirty="0" err="1"/>
              <a:t>geht</a:t>
            </a:r>
            <a:r>
              <a:rPr lang="en-US" sz="2400" dirty="0"/>
              <a:t> </a:t>
            </a:r>
            <a:r>
              <a:rPr lang="en-US" sz="2400" dirty="0" err="1"/>
              <a:t>es</a:t>
            </a:r>
            <a:r>
              <a:rPr lang="en-US" sz="2400" dirty="0"/>
              <a:t> </a:t>
            </a:r>
            <a:r>
              <a:rPr lang="en-US" sz="2400" dirty="0" err="1"/>
              <a:t>weiter</a:t>
            </a:r>
            <a:r>
              <a:rPr lang="en-US" sz="2400" dirty="0"/>
              <a:t>?</a:t>
            </a:r>
            <a:endParaRPr lang="en-US" sz="2400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7237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Hardwareauswahl: Antrieb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 smtClean="0"/>
              <a:t>Loomo</a:t>
            </a:r>
            <a:r>
              <a:rPr lang="de-DE" dirty="0" smtClean="0"/>
              <a:t> oder </a:t>
            </a:r>
            <a:r>
              <a:rPr lang="de-DE" dirty="0" err="1" smtClean="0"/>
              <a:t>Hoverboard</a:t>
            </a:r>
            <a:r>
              <a:rPr lang="de-DE" dirty="0" smtClean="0"/>
              <a:t>?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19</a:t>
            </a:fld>
            <a:endParaRPr lang="de-DE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7069467"/>
              </p:ext>
            </p:extLst>
          </p:nvPr>
        </p:nvGraphicFramePr>
        <p:xfrm>
          <a:off x="997857" y="1634385"/>
          <a:ext cx="10562772" cy="2363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81386">
                  <a:extLst>
                    <a:ext uri="{9D8B030D-6E8A-4147-A177-3AD203B41FA5}">
                      <a16:colId xmlns:a16="http://schemas.microsoft.com/office/drawing/2014/main" val="2036108559"/>
                    </a:ext>
                  </a:extLst>
                </a:gridCol>
                <a:gridCol w="5281386">
                  <a:extLst>
                    <a:ext uri="{9D8B030D-6E8A-4147-A177-3AD203B41FA5}">
                      <a16:colId xmlns:a16="http://schemas.microsoft.com/office/drawing/2014/main" val="402714464"/>
                    </a:ext>
                  </a:extLst>
                </a:gridCol>
              </a:tblGrid>
              <a:tr h="78782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Loomo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Hoverboard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0531152"/>
                  </a:ext>
                </a:extLst>
              </a:tr>
              <a:tr h="787820">
                <a:tc>
                  <a:txBody>
                    <a:bodyPr/>
                    <a:lstStyle/>
                    <a:p>
                      <a:r>
                        <a:rPr lang="de-DE" dirty="0" smtClean="0"/>
                        <a:t>Relativ geschlossenes System, erweiterbar über USB, Bluetooth</a:t>
                      </a:r>
                      <a:r>
                        <a:rPr lang="de-DE" baseline="0" dirty="0" smtClean="0"/>
                        <a:t>, WLAN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Open</a:t>
                      </a:r>
                      <a:r>
                        <a:rPr lang="de-DE" baseline="0" dirty="0" smtClean="0"/>
                        <a:t> Source Firmware verfügbar, Hardware gut dokumentiert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5928991"/>
                  </a:ext>
                </a:extLst>
              </a:tr>
              <a:tr h="787820">
                <a:tc>
                  <a:txBody>
                    <a:bodyPr/>
                    <a:lstStyle/>
                    <a:p>
                      <a:r>
                        <a:rPr lang="de-DE" dirty="0" smtClean="0"/>
                        <a:t>Relativ hohe Anschaffungskosten</a:t>
                      </a:r>
                      <a:r>
                        <a:rPr lang="de-DE" baseline="0" dirty="0" smtClean="0"/>
                        <a:t> (1600 USD), dafür fast Komplettpaket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Verhältnismäßig günstig</a:t>
                      </a:r>
                      <a:r>
                        <a:rPr lang="de-DE" baseline="0" dirty="0" smtClean="0"/>
                        <a:t> (150€), dafür nur Antriebsplattform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6236135"/>
                  </a:ext>
                </a:extLst>
              </a:tr>
            </a:tbl>
          </a:graphicData>
        </a:graphic>
      </p:graphicFrame>
      <p:sp>
        <p:nvSpPr>
          <p:cNvPr id="6" name="Textfeld 5"/>
          <p:cNvSpPr txBox="1"/>
          <p:nvPr/>
        </p:nvSpPr>
        <p:spPr>
          <a:xfrm>
            <a:off x="997857" y="4687505"/>
            <a:ext cx="54349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dirty="0" smtClean="0"/>
              <a:t>-&gt; </a:t>
            </a:r>
            <a:r>
              <a:rPr lang="de-DE" sz="2400" dirty="0" err="1" smtClean="0"/>
              <a:t>Hoverboard</a:t>
            </a:r>
            <a:r>
              <a:rPr lang="de-DE" sz="2400" dirty="0" smtClean="0"/>
              <a:t> weil günstiger und flexibler</a:t>
            </a:r>
            <a:endParaRPr lang="de-DE" sz="2400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0" b="25629"/>
          <a:stretch/>
        </p:blipFill>
        <p:spPr>
          <a:xfrm>
            <a:off x="7587342" y="4103914"/>
            <a:ext cx="3624943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Motivation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8200" y="953798"/>
            <a:ext cx="10515600" cy="4369315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600" dirty="0" smtClean="0"/>
              <a:t>Ideales Transportmittel für letzte Meile schwer zu finden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600" dirty="0" smtClean="0"/>
              <a:t>Von letzter ÖPNV Haltestelle muss oft noch viel Weg zum Ziel zurückgelegt werden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600" dirty="0" smtClean="0"/>
              <a:t>Leihfahrräder versuchen Problematik zu lösen</a:t>
            </a:r>
          </a:p>
          <a:p>
            <a:pPr marL="1143000" lvl="1" indent="-457200"/>
            <a:r>
              <a:rPr lang="de-DE" sz="3200" dirty="0" smtClean="0"/>
              <a:t>Stehen nach der Fahrt im Weg </a:t>
            </a:r>
          </a:p>
          <a:p>
            <a:pPr marL="1143000" lvl="1" indent="-457200"/>
            <a:r>
              <a:rPr lang="de-DE" sz="3200" dirty="0" smtClean="0"/>
              <a:t>Müssen zurückgebracht werden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600" dirty="0" smtClean="0"/>
              <a:t>Wie lässt sich die letzte Meile besser bewältigen?</a:t>
            </a:r>
            <a:endParaRPr lang="de-DE" sz="36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531214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Hardwareauswahl: Bordcomputer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8200" y="953798"/>
            <a:ext cx="10515600" cy="4837401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Erstmal kein Teurer, großer x86 PC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Grenzen der ARM Boards Testen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err="1" smtClean="0"/>
              <a:t>Requirement</a:t>
            </a:r>
            <a:r>
              <a:rPr lang="de-DE" dirty="0" smtClean="0"/>
              <a:t>: ROS2 -&gt; Momentan nur mit </a:t>
            </a:r>
            <a:r>
              <a:rPr lang="de-DE" dirty="0" err="1" smtClean="0"/>
              <a:t>Raspi</a:t>
            </a:r>
            <a:r>
              <a:rPr lang="de-DE" dirty="0" smtClean="0"/>
              <a:t> 3B mit Ubuntu 18.04 möglich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-&gt; </a:t>
            </a:r>
            <a:r>
              <a:rPr lang="de-DE" dirty="0" err="1" smtClean="0"/>
              <a:t>Raspberry</a:t>
            </a:r>
            <a:r>
              <a:rPr lang="de-DE" dirty="0" smtClean="0"/>
              <a:t> Pi Model 3B als Bordcomputer</a:t>
            </a:r>
          </a:p>
          <a:p>
            <a:pPr marL="1143000" lvl="1" indent="-457200"/>
            <a:r>
              <a:rPr lang="de-DE" dirty="0"/>
              <a:t>ARM-Cortex-A53 4x </a:t>
            </a:r>
            <a:r>
              <a:rPr lang="de-DE" dirty="0" smtClean="0"/>
              <a:t>1,2GHz</a:t>
            </a:r>
          </a:p>
          <a:p>
            <a:pPr marL="1143000" lvl="1" indent="-457200"/>
            <a:r>
              <a:rPr lang="de-DE" dirty="0" smtClean="0"/>
              <a:t>1GB RAM</a:t>
            </a:r>
          </a:p>
          <a:p>
            <a:pPr marL="1143000" lvl="1" indent="-457200"/>
            <a:r>
              <a:rPr lang="de-DE" dirty="0" smtClean="0"/>
              <a:t>WLAN, Bluetooth, Ethernet, I2C UART, USB</a:t>
            </a:r>
          </a:p>
          <a:p>
            <a:pPr marL="1143000" lvl="1" indent="-457200"/>
            <a:r>
              <a:rPr lang="de-DE" dirty="0" smtClean="0"/>
              <a:t>Unterstützung für 64 Bit Ubuntu</a:t>
            </a:r>
          </a:p>
          <a:p>
            <a:pPr marL="1143000" lvl="1" indent="-457200"/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20</a:t>
            </a:fld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8600" y="2705098"/>
            <a:ext cx="4441372" cy="333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36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Hardwareauswahl: Sensorik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8200" y="953798"/>
            <a:ext cx="10515600" cy="4837401"/>
          </a:xfrm>
        </p:spPr>
        <p:txBody>
          <a:bodyPr/>
          <a:lstStyle/>
          <a:p>
            <a:r>
              <a:rPr lang="de-DE" dirty="0"/>
              <a:t>(</a:t>
            </a:r>
            <a:r>
              <a:rPr lang="de-DE" dirty="0" smtClean="0"/>
              <a:t>RP)LIDAR für Mapping</a:t>
            </a:r>
          </a:p>
          <a:p>
            <a:pPr marL="1143000" lvl="1" indent="-457200"/>
            <a:r>
              <a:rPr lang="de-DE" dirty="0" smtClean="0"/>
              <a:t>Kleiner, günstiger (100€) 2D </a:t>
            </a:r>
            <a:r>
              <a:rPr lang="de-DE" dirty="0" err="1" smtClean="0"/>
              <a:t>Lidar</a:t>
            </a:r>
            <a:endParaRPr lang="de-DE" dirty="0" smtClean="0"/>
          </a:p>
          <a:p>
            <a:pPr marL="1143000" lvl="1" indent="-457200"/>
            <a:r>
              <a:rPr lang="de-DE" dirty="0" smtClean="0"/>
              <a:t>Gute ROS Unterstützung für Mapping</a:t>
            </a:r>
          </a:p>
          <a:p>
            <a:pPr marL="457200" indent="-457200"/>
            <a:r>
              <a:rPr lang="de-DE" dirty="0" smtClean="0"/>
              <a:t>Ultraschallsensoren für Hindernisvermeidung</a:t>
            </a:r>
          </a:p>
          <a:p>
            <a:pPr marL="1143000" lvl="1" indent="-457200"/>
            <a:r>
              <a:rPr lang="de-DE" dirty="0" smtClean="0"/>
              <a:t>SR04 Module, weil günstig (5stk -&gt; 7€)</a:t>
            </a:r>
          </a:p>
          <a:p>
            <a:pPr marL="1143000" lvl="1" indent="-457200"/>
            <a:r>
              <a:rPr lang="de-DE" dirty="0" err="1" smtClean="0"/>
              <a:t>Arduino</a:t>
            </a:r>
            <a:r>
              <a:rPr lang="de-DE" dirty="0" smtClean="0"/>
              <a:t> für Ansteuerung von 8stk gleichzeitig</a:t>
            </a:r>
          </a:p>
          <a:p>
            <a:pPr marL="457200" indent="-457200"/>
            <a:r>
              <a:rPr lang="de-DE" dirty="0" smtClean="0"/>
              <a:t>GPS Empfänger f. globale Positionserfassung</a:t>
            </a:r>
          </a:p>
          <a:p>
            <a:pPr marL="1143000" lvl="1" indent="-457200"/>
            <a:r>
              <a:rPr lang="de-DE" dirty="0" err="1" smtClean="0"/>
              <a:t>Ublox</a:t>
            </a:r>
            <a:r>
              <a:rPr lang="de-DE" dirty="0" smtClean="0"/>
              <a:t> SAM-M8Q</a:t>
            </a:r>
          </a:p>
          <a:p>
            <a:pPr marL="1143000" lvl="1" indent="-457200"/>
            <a:r>
              <a:rPr lang="de-DE" dirty="0" smtClean="0"/>
              <a:t>Eigentlich gute ROS Treiberunterstützung</a:t>
            </a:r>
          </a:p>
          <a:p>
            <a:pPr marL="457200" indent="-457200"/>
            <a:r>
              <a:rPr lang="de-DE" dirty="0" err="1"/>
              <a:t>Inertial</a:t>
            </a:r>
            <a:r>
              <a:rPr lang="de-DE" dirty="0"/>
              <a:t> Measurement </a:t>
            </a:r>
            <a:r>
              <a:rPr lang="de-DE" dirty="0" smtClean="0"/>
              <a:t>Unit (IMU) für Lageerkennung</a:t>
            </a:r>
          </a:p>
          <a:p>
            <a:pPr marL="1143000" lvl="1" indent="-457200"/>
            <a:r>
              <a:rPr lang="de-DE" dirty="0" smtClean="0"/>
              <a:t>MPU9250 direkt an </a:t>
            </a:r>
            <a:r>
              <a:rPr lang="de-DE" dirty="0" err="1" smtClean="0"/>
              <a:t>Raspberry</a:t>
            </a:r>
            <a:r>
              <a:rPr lang="de-DE" dirty="0" smtClean="0"/>
              <a:t> PI I2C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21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24373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Hardwareauswahl: Sonstiges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8200" y="953798"/>
            <a:ext cx="10515600" cy="4837401"/>
          </a:xfrm>
        </p:spPr>
        <p:txBody>
          <a:bodyPr/>
          <a:lstStyle/>
          <a:p>
            <a:r>
              <a:rPr lang="de-DE" dirty="0" smtClean="0"/>
              <a:t>XBOX </a:t>
            </a:r>
            <a:r>
              <a:rPr lang="de-DE" dirty="0" err="1" smtClean="0"/>
              <a:t>One</a:t>
            </a:r>
            <a:r>
              <a:rPr lang="de-DE" dirty="0" smtClean="0"/>
              <a:t> Controller</a:t>
            </a:r>
          </a:p>
          <a:p>
            <a:pPr marL="1143000" lvl="1" indent="-457200"/>
            <a:r>
              <a:rPr lang="de-DE" dirty="0" smtClean="0"/>
              <a:t>Manuelle Steuerung </a:t>
            </a:r>
            <a:r>
              <a:rPr lang="de-DE" dirty="0" smtClean="0"/>
              <a:t>über Controller außerhalb vom Fahrzeug</a:t>
            </a:r>
            <a:endParaRPr lang="de-DE" dirty="0"/>
          </a:p>
          <a:p>
            <a:pPr marL="457200" indent="-457200"/>
            <a:r>
              <a:rPr lang="de-DE" dirty="0" smtClean="0"/>
              <a:t>Joystick</a:t>
            </a:r>
          </a:p>
          <a:p>
            <a:pPr marL="1143000" lvl="1" indent="-457200"/>
            <a:r>
              <a:rPr lang="de-DE" dirty="0" smtClean="0"/>
              <a:t>Manuelle Steuerung des Fahrzeugs an der Lenkstange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71404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Softwareauswahl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err="1" smtClean="0"/>
              <a:t>Requirements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Modularer, flexibler Aufbau</a:t>
            </a:r>
          </a:p>
          <a:p>
            <a:pPr lvl="1"/>
            <a:r>
              <a:rPr lang="de-DE" dirty="0" smtClean="0"/>
              <a:t>Echtzeitfähige Kommunikation</a:t>
            </a:r>
          </a:p>
          <a:p>
            <a:pPr lvl="1"/>
            <a:r>
              <a:rPr lang="de-DE" dirty="0" smtClean="0"/>
              <a:t>Möglichst existierendes Framework mit vielen existierenden Tools und Treibern nutzen</a:t>
            </a:r>
          </a:p>
          <a:p>
            <a:endParaRPr lang="de-DE" dirty="0"/>
          </a:p>
          <a:p>
            <a:r>
              <a:rPr lang="de-DE" dirty="0" smtClean="0"/>
              <a:t>-&gt; ROS2, zum Start der Arbeit aktuelle Version Crystal bringt Basisfunktionalität und mit ROS1 Bridge Rückwärtskompatibilität</a:t>
            </a:r>
          </a:p>
          <a:p>
            <a:pPr marL="1143000" lvl="1" indent="-457200"/>
            <a:r>
              <a:rPr lang="de-DE" dirty="0" err="1" smtClean="0"/>
              <a:t>Publish</a:t>
            </a:r>
            <a:r>
              <a:rPr lang="de-DE" dirty="0" smtClean="0"/>
              <a:t> / </a:t>
            </a:r>
            <a:r>
              <a:rPr lang="de-DE" dirty="0" err="1" smtClean="0"/>
              <a:t>Subscribe</a:t>
            </a:r>
            <a:r>
              <a:rPr lang="de-DE" dirty="0" smtClean="0"/>
              <a:t> Nachrichtenstruktur als Basis für Kommunikation</a:t>
            </a:r>
          </a:p>
          <a:p>
            <a:pPr marL="1143000" lvl="1" indent="-457200"/>
            <a:r>
              <a:rPr lang="de-DE" dirty="0" smtClean="0"/>
              <a:t>Große Community</a:t>
            </a:r>
          </a:p>
          <a:p>
            <a:pPr marL="1143000" lvl="1" indent="-457200"/>
            <a:r>
              <a:rPr lang="de-DE" dirty="0" smtClean="0"/>
              <a:t>Noch nicht viele Funktionen Implementiert, wird aber stark weiterentwickelt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23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3438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Softwarearchitektur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24</a:t>
            </a:fld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76432"/>
            <a:ext cx="10450286" cy="485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97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Mechanischer Aufbau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 smtClean="0"/>
              <a:t>TODO: </a:t>
            </a:r>
            <a:r>
              <a:rPr lang="de-DE" dirty="0" err="1" smtClean="0"/>
              <a:t>Render</a:t>
            </a:r>
            <a:r>
              <a:rPr lang="de-DE" dirty="0" smtClean="0"/>
              <a:t> Fertiges Modell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25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57568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/>
              <a:t>Aufgabenstellung</a:t>
            </a:r>
            <a:endParaRPr lang="en-US" sz="2400" dirty="0" smtClean="0"/>
          </a:p>
          <a:p>
            <a:r>
              <a:rPr lang="en-US" sz="2400" dirty="0" smtClean="0"/>
              <a:t>Related Work (Seminar)</a:t>
            </a:r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in </a:t>
            </a:r>
            <a:r>
              <a:rPr lang="en-US" sz="2000" dirty="0" err="1"/>
              <a:t>Kraftfahrzeugen</a:t>
            </a:r>
            <a:endParaRPr lang="en-US" sz="2000" dirty="0"/>
          </a:p>
          <a:p>
            <a:pPr lvl="1"/>
            <a:r>
              <a:rPr lang="en-US" sz="2000" dirty="0" err="1"/>
              <a:t>Autonom</a:t>
            </a:r>
            <a:r>
              <a:rPr lang="en-US" sz="2000" dirty="0"/>
              <a:t> </a:t>
            </a:r>
            <a:r>
              <a:rPr lang="en-US" sz="2000" dirty="0" err="1"/>
              <a:t>navigierende</a:t>
            </a:r>
            <a:r>
              <a:rPr lang="en-US" sz="2000" dirty="0"/>
              <a:t> </a:t>
            </a:r>
            <a:r>
              <a:rPr lang="en-US" sz="2000" dirty="0" err="1"/>
              <a:t>Forschungsplattformen</a:t>
            </a:r>
            <a:endParaRPr lang="en-US" sz="2000" dirty="0"/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</a:t>
            </a:r>
            <a:r>
              <a:rPr lang="en-US" sz="2000" dirty="0" err="1"/>
              <a:t>im</a:t>
            </a:r>
            <a:r>
              <a:rPr lang="en-US" sz="2000" dirty="0"/>
              <a:t> </a:t>
            </a:r>
            <a:r>
              <a:rPr lang="en-US" sz="2000" dirty="0" err="1"/>
              <a:t>Fußgängerbereich</a:t>
            </a:r>
            <a:endParaRPr lang="en-US" sz="2000" dirty="0" smtClean="0"/>
          </a:p>
          <a:p>
            <a:r>
              <a:rPr lang="en-US" sz="2400" dirty="0" err="1" smtClean="0"/>
              <a:t>Entwurf</a:t>
            </a:r>
            <a:r>
              <a:rPr lang="en-US" sz="2400" dirty="0" smtClean="0"/>
              <a:t> und </a:t>
            </a:r>
            <a:r>
              <a:rPr lang="en-US" sz="2400" dirty="0" err="1" smtClean="0"/>
              <a:t>Implementierung</a:t>
            </a:r>
            <a:r>
              <a:rPr lang="en-US" sz="2400" dirty="0" smtClean="0"/>
              <a:t> der </a:t>
            </a:r>
            <a:r>
              <a:rPr lang="en-US" sz="2400" dirty="0" err="1" smtClean="0"/>
              <a:t>Plattform</a:t>
            </a:r>
            <a:r>
              <a:rPr lang="en-US" sz="2400" dirty="0" smtClean="0"/>
              <a:t> (</a:t>
            </a:r>
            <a:r>
              <a:rPr lang="en-US" sz="2400" dirty="0" err="1" smtClean="0"/>
              <a:t>Projektmodul</a:t>
            </a:r>
            <a:r>
              <a:rPr lang="en-US" sz="2400" dirty="0" smtClean="0"/>
              <a:t>)</a:t>
            </a:r>
            <a:endParaRPr lang="en-US" sz="2400" dirty="0" smtClean="0"/>
          </a:p>
          <a:p>
            <a:pPr lvl="1"/>
            <a:r>
              <a:rPr lang="en-US" sz="2000" dirty="0" err="1"/>
              <a:t>Hardwareauswahl</a:t>
            </a:r>
            <a:endParaRPr lang="en-US" sz="2000" dirty="0"/>
          </a:p>
          <a:p>
            <a:pPr lvl="1"/>
            <a:r>
              <a:rPr lang="en-US" sz="2000" dirty="0" err="1"/>
              <a:t>Hardwareaufbau</a:t>
            </a:r>
            <a:endParaRPr lang="en-US" sz="2000" dirty="0"/>
          </a:p>
          <a:p>
            <a:pPr lvl="1"/>
            <a:r>
              <a:rPr lang="en-US" sz="2000" dirty="0" err="1" smtClean="0"/>
              <a:t>Softwareauswahl</a:t>
            </a:r>
            <a:endParaRPr lang="en-US" sz="2000" dirty="0"/>
          </a:p>
          <a:p>
            <a:pPr lvl="1"/>
            <a:r>
              <a:rPr lang="en-US" sz="2000" dirty="0" err="1" smtClean="0"/>
              <a:t>Softwarearchitektur</a:t>
            </a:r>
            <a:endParaRPr lang="en-US" sz="2000" dirty="0" smtClean="0"/>
          </a:p>
          <a:p>
            <a:pPr lvl="1"/>
            <a:r>
              <a:rPr lang="en-US" sz="2000" dirty="0" err="1"/>
              <a:t>Mechanischer</a:t>
            </a:r>
            <a:r>
              <a:rPr lang="en-US" sz="2000" dirty="0"/>
              <a:t> </a:t>
            </a:r>
            <a:r>
              <a:rPr lang="en-US" sz="2000" dirty="0" err="1"/>
              <a:t>Aufbau</a:t>
            </a:r>
            <a:endParaRPr lang="en-US" sz="2000" dirty="0"/>
          </a:p>
          <a:p>
            <a:r>
              <a:rPr lang="en-US" sz="2400" b="1" dirty="0" err="1" smtClean="0"/>
              <a:t>Ausblick</a:t>
            </a:r>
            <a:r>
              <a:rPr lang="en-US" sz="2400" b="1" dirty="0" smtClean="0"/>
              <a:t>: </a:t>
            </a:r>
            <a:r>
              <a:rPr lang="en-US" sz="2400" b="1" dirty="0" err="1" smtClean="0"/>
              <a:t>Wie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geht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es</a:t>
            </a:r>
            <a:r>
              <a:rPr lang="en-US" sz="2400" b="1" dirty="0" smtClean="0"/>
              <a:t> </a:t>
            </a:r>
            <a:r>
              <a:rPr lang="en-US" sz="2400" b="1" dirty="0" err="1" smtClean="0"/>
              <a:t>weiter</a:t>
            </a:r>
            <a:r>
              <a:rPr lang="en-US" sz="2400" b="1" dirty="0" smtClean="0"/>
              <a:t>?</a:t>
            </a:r>
            <a:endParaRPr lang="en-US" sz="2400" b="1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26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516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Ausblick: Wie geht es weiter? 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8200" y="953798"/>
            <a:ext cx="10515600" cy="5000687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Ziel nicht ganz erreicht, noch kein Mapping </a:t>
            </a:r>
            <a:r>
              <a:rPr lang="de-DE" dirty="0" err="1" smtClean="0"/>
              <a:t>bzw</a:t>
            </a:r>
            <a:r>
              <a:rPr lang="de-DE" dirty="0" smtClean="0"/>
              <a:t> Navigation möglich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Warum?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ROS2 steckt noch in den Kinderschuhen</a:t>
            </a:r>
          </a:p>
          <a:p>
            <a:pPr marL="1143000" lvl="1" indent="-457200"/>
            <a:r>
              <a:rPr lang="de-DE" dirty="0" smtClean="0"/>
              <a:t>Viele Features ändern sich regelmäßig und sind nicht / falsch dokumentiert</a:t>
            </a:r>
          </a:p>
          <a:p>
            <a:pPr marL="1143000" lvl="1" indent="-457200"/>
            <a:r>
              <a:rPr lang="de-DE" dirty="0" smtClean="0"/>
              <a:t>Viele ROS1 Tools und Pakete noch nicht portiert</a:t>
            </a:r>
            <a:endParaRPr lang="de-DE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Abwarten, bis SLAM un</a:t>
            </a:r>
            <a:r>
              <a:rPr lang="de-DE" dirty="0" smtClean="0"/>
              <a:t>d </a:t>
            </a:r>
            <a:r>
              <a:rPr lang="de-DE" dirty="0" err="1" smtClean="0"/>
              <a:t>rviz</a:t>
            </a:r>
            <a:r>
              <a:rPr lang="de-DE" dirty="0" smtClean="0"/>
              <a:t> vollständig auf ROS2 portiert und dokumentiert sind.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dirty="0" smtClean="0"/>
              <a:t>Anschließend ist </a:t>
            </a:r>
            <a:r>
              <a:rPr lang="de-DE" dirty="0" err="1" smtClean="0"/>
              <a:t>Scoomatic</a:t>
            </a:r>
            <a:r>
              <a:rPr lang="de-DE" dirty="0" smtClean="0"/>
              <a:t> v1 als Experimentierplattform für Sensorevaluation, Sensorfusion, Mapping, Navigation etc. Einsatzbereit</a:t>
            </a:r>
          </a:p>
          <a:p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27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6573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hteck 16"/>
          <p:cNvSpPr/>
          <p:nvPr>
            <p:custDataLst>
              <p:tags r:id="rId1"/>
            </p:custDataLst>
          </p:nvPr>
        </p:nvSpPr>
        <p:spPr bwMode="auto">
          <a:xfrm>
            <a:off x="1301809" y="2554352"/>
            <a:ext cx="7100241" cy="399013"/>
          </a:xfrm>
          <a:prstGeom prst="rect">
            <a:avLst/>
          </a:prstGeom>
          <a:solidFill>
            <a:srgbClr val="D9D9D9">
              <a:lumMod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0" tIns="76200" rIns="0" bIns="762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l" defTabSz="914400" rtl="0" eaLnBrk="0" fontAlgn="base" latinLnBrk="0" hangingPunct="0">
              <a:buClrTx/>
              <a:buSzTx/>
              <a:tabLst/>
            </a:pPr>
            <a:endParaRPr kumimoji="0" lang="de-DE" sz="1600" u="none" strike="noStrike" cap="none" normalizeH="0" baseline="0" smtClean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ea typeface="ＭＳ Ｐゴシック" pitchFamily="1" charset="-128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Themenübersicht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294967295"/>
          </p:nvPr>
        </p:nvSpPr>
        <p:spPr>
          <a:xfrm>
            <a:off x="5844251" y="6510209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28</a:t>
            </a:fld>
            <a:endParaRPr lang="de-DE" dirty="0"/>
          </a:p>
        </p:txBody>
      </p:sp>
      <p:sp>
        <p:nvSpPr>
          <p:cNvPr id="27" name="Rechteck 26">
            <a:hlinkClick r:id="" action="ppaction://noaction"/>
          </p:cNvPr>
          <p:cNvSpPr/>
          <p:nvPr>
            <p:custDataLst>
              <p:tags r:id="rId2"/>
            </p:custDataLst>
          </p:nvPr>
        </p:nvSpPr>
        <p:spPr bwMode="auto">
          <a:xfrm>
            <a:off x="1301809" y="2014104"/>
            <a:ext cx="4183839" cy="40011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400" rtl="0" eaLnBrk="0" fontAlgn="base" latinLnBrk="0" hangingPunct="0">
              <a:buClrTx/>
              <a:buSzTx/>
              <a:tabLst/>
            </a:pPr>
            <a:r>
              <a:rPr kumimoji="0" lang="de-DE" sz="1600" b="1" u="none" strike="noStrike" cap="none" normalizeH="0" baseline="0" dirty="0" smtClean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ea typeface="ＭＳ Ｐゴシック" pitchFamily="1" charset="-128"/>
              </a:rPr>
              <a:t>Modellbildung elektrischer Maschinen</a:t>
            </a:r>
          </a:p>
        </p:txBody>
      </p:sp>
      <p:sp>
        <p:nvSpPr>
          <p:cNvPr id="28" name="Rechteck 27">
            <a:hlinkClick r:id="" action="ppaction://noaction"/>
          </p:cNvPr>
          <p:cNvSpPr/>
          <p:nvPr>
            <p:custDataLst>
              <p:tags r:id="rId3"/>
            </p:custDataLst>
          </p:nvPr>
        </p:nvSpPr>
        <p:spPr bwMode="auto">
          <a:xfrm>
            <a:off x="838200" y="2014104"/>
            <a:ext cx="400109" cy="400110"/>
          </a:xfrm>
          <a:prstGeom prst="rect">
            <a:avLst/>
          </a:prstGeom>
          <a:solidFill>
            <a:schemeClr val="accent1">
              <a:lumMod val="10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 rtl="0" eaLnBrk="0" fontAlgn="base" latinLnBrk="0" hangingPunct="0">
              <a:buClrTx/>
              <a:buSzTx/>
              <a:tabLst/>
            </a:pPr>
            <a:r>
              <a:rPr lang="de-DE" sz="1600" b="1" dirty="0">
                <a:solidFill>
                  <a:schemeClr val="bg1">
                    <a:lumMod val="100000"/>
                  </a:schemeClr>
                </a:solidFill>
                <a:ea typeface="ＭＳ Ｐゴシック" pitchFamily="1" charset="-128"/>
              </a:rPr>
              <a:t>3</a:t>
            </a:r>
            <a:endParaRPr kumimoji="0" lang="de-DE" sz="1600" b="1" u="none" strike="noStrike" cap="none" normalizeH="0" baseline="0" dirty="0" smtClean="0">
              <a:ln>
                <a:noFill/>
              </a:ln>
              <a:solidFill>
                <a:schemeClr val="bg1">
                  <a:lumMod val="100000"/>
                </a:schemeClr>
              </a:solidFill>
              <a:effectLst/>
              <a:ea typeface="ＭＳ Ｐゴシック" pitchFamily="1" charset="-128"/>
            </a:endParaRPr>
          </a:p>
        </p:txBody>
      </p:sp>
      <p:sp>
        <p:nvSpPr>
          <p:cNvPr id="16" name="Rechteck 15">
            <a:hlinkClick r:id="" action="ppaction://noaction"/>
          </p:cNvPr>
          <p:cNvSpPr/>
          <p:nvPr>
            <p:custDataLst>
              <p:tags r:id="rId4"/>
            </p:custDataLst>
          </p:nvPr>
        </p:nvSpPr>
        <p:spPr bwMode="auto">
          <a:xfrm>
            <a:off x="1708641" y="2554313"/>
            <a:ext cx="4183839" cy="40011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0" fontAlgn="base" hangingPunct="0"/>
            <a:r>
              <a:rPr lang="de-DE" sz="1600" b="1" dirty="0" smtClean="0">
                <a:solidFill>
                  <a:schemeClr val="tx1">
                    <a:lumMod val="100000"/>
                  </a:schemeClr>
                </a:solidFill>
                <a:ea typeface="ＭＳ Ｐゴシック" pitchFamily="1" charset="-128"/>
              </a:rPr>
              <a:t>Orientierung</a:t>
            </a:r>
            <a:endParaRPr kumimoji="0" lang="de-DE" sz="1600" b="1" u="none" strike="noStrike" cap="none" normalizeH="0" baseline="0" dirty="0" smtClean="0">
              <a:ln>
                <a:noFill/>
              </a:ln>
              <a:solidFill>
                <a:schemeClr val="tx1">
                  <a:lumMod val="100000"/>
                </a:schemeClr>
              </a:solidFill>
              <a:effectLst/>
              <a:ea typeface="ＭＳ Ｐゴシック" pitchFamily="1" charset="-128"/>
            </a:endParaRPr>
          </a:p>
        </p:txBody>
      </p:sp>
      <p:sp>
        <p:nvSpPr>
          <p:cNvPr id="29" name="Rechteck 28">
            <a:hlinkClick r:id="" action="ppaction://noaction"/>
          </p:cNvPr>
          <p:cNvSpPr/>
          <p:nvPr>
            <p:custDataLst>
              <p:tags r:id="rId5"/>
            </p:custDataLst>
          </p:nvPr>
        </p:nvSpPr>
        <p:spPr bwMode="auto">
          <a:xfrm>
            <a:off x="1243899" y="2554313"/>
            <a:ext cx="400109" cy="400110"/>
          </a:xfrm>
          <a:prstGeom prst="rect">
            <a:avLst/>
          </a:prstGeom>
          <a:solidFill>
            <a:schemeClr val="accent1">
              <a:lumMod val="10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 rtl="0" eaLnBrk="0" fontAlgn="base" latinLnBrk="0" hangingPunct="0">
              <a:buClrTx/>
              <a:buSzTx/>
              <a:tabLst/>
            </a:pPr>
            <a:r>
              <a:rPr lang="de-DE" sz="1600" b="1" dirty="0">
                <a:solidFill>
                  <a:schemeClr val="bg1">
                    <a:lumMod val="100000"/>
                  </a:schemeClr>
                </a:solidFill>
                <a:ea typeface="ＭＳ Ｐゴシック" pitchFamily="1" charset="-128"/>
              </a:rPr>
              <a:t>a</a:t>
            </a:r>
            <a:endParaRPr kumimoji="0" lang="de-DE" sz="1600" b="1" u="none" strike="noStrike" cap="none" normalizeH="0" baseline="0" dirty="0" smtClean="0">
              <a:ln>
                <a:noFill/>
              </a:ln>
              <a:solidFill>
                <a:schemeClr val="bg1">
                  <a:lumMod val="100000"/>
                </a:schemeClr>
              </a:solidFill>
              <a:effectLst/>
              <a:ea typeface="ＭＳ Ｐゴシック" pitchFamily="1" charset="-128"/>
            </a:endParaRPr>
          </a:p>
        </p:txBody>
      </p:sp>
      <p:sp>
        <p:nvSpPr>
          <p:cNvPr id="30" name="Rechteck 29">
            <a:hlinkClick r:id="" action="ppaction://noaction"/>
          </p:cNvPr>
          <p:cNvSpPr/>
          <p:nvPr>
            <p:custDataLst>
              <p:tags r:id="rId6"/>
            </p:custDataLst>
          </p:nvPr>
        </p:nvSpPr>
        <p:spPr bwMode="auto">
          <a:xfrm>
            <a:off x="1703051" y="3019607"/>
            <a:ext cx="4183839" cy="40011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eaLnBrk="0" fontAlgn="base" hangingPunct="0"/>
            <a:r>
              <a:rPr lang="de-DE" sz="1600" dirty="0">
                <a:solidFill>
                  <a:schemeClr val="tx1">
                    <a:lumMod val="100000"/>
                  </a:schemeClr>
                </a:solidFill>
                <a:ea typeface="ＭＳ Ｐゴシック" pitchFamily="1" charset="-128"/>
              </a:rPr>
              <a:t>Elektromechanische Energiewandlung</a:t>
            </a:r>
          </a:p>
          <a:p>
            <a:pPr eaLnBrk="0" fontAlgn="base" hangingPunct="0"/>
            <a:endParaRPr lang="de-DE" sz="1600" dirty="0">
              <a:solidFill>
                <a:schemeClr val="tx1">
                  <a:lumMod val="100000"/>
                </a:schemeClr>
              </a:solidFill>
              <a:ea typeface="ＭＳ Ｐゴシック" pitchFamily="1" charset="-128"/>
            </a:endParaRPr>
          </a:p>
        </p:txBody>
      </p:sp>
      <p:sp>
        <p:nvSpPr>
          <p:cNvPr id="31" name="Rechteck 30">
            <a:hlinkClick r:id="" action="ppaction://noaction"/>
          </p:cNvPr>
          <p:cNvSpPr/>
          <p:nvPr>
            <p:custDataLst>
              <p:tags r:id="rId7"/>
            </p:custDataLst>
          </p:nvPr>
        </p:nvSpPr>
        <p:spPr bwMode="auto">
          <a:xfrm>
            <a:off x="1238309" y="3019607"/>
            <a:ext cx="400109" cy="400110"/>
          </a:xfrm>
          <a:prstGeom prst="rect">
            <a:avLst/>
          </a:prstGeom>
          <a:solidFill>
            <a:schemeClr val="accent1">
              <a:lumMod val="10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 rtl="0" eaLnBrk="0" fontAlgn="base" latinLnBrk="0" hangingPunct="0">
              <a:buClrTx/>
              <a:buSzTx/>
              <a:tabLst/>
            </a:pPr>
            <a:r>
              <a:rPr lang="de-DE" sz="1600" b="1" dirty="0" smtClean="0">
                <a:solidFill>
                  <a:schemeClr val="bg1">
                    <a:lumMod val="100000"/>
                  </a:schemeClr>
                </a:solidFill>
                <a:ea typeface="ＭＳ Ｐゴシック" pitchFamily="1" charset="-128"/>
              </a:rPr>
              <a:t>b</a:t>
            </a:r>
            <a:endParaRPr kumimoji="0" lang="de-DE" sz="1600" b="1" u="none" strike="noStrike" cap="none" normalizeH="0" baseline="0" dirty="0" smtClean="0">
              <a:ln>
                <a:noFill/>
              </a:ln>
              <a:solidFill>
                <a:schemeClr val="bg1">
                  <a:lumMod val="100000"/>
                </a:schemeClr>
              </a:solidFill>
              <a:effectLst/>
              <a:ea typeface="ＭＳ Ｐゴシック" pitchFamily="1" charset="-128"/>
            </a:endParaRPr>
          </a:p>
        </p:txBody>
      </p:sp>
      <p:sp>
        <p:nvSpPr>
          <p:cNvPr id="32" name="Rechteck 31">
            <a:hlinkClick r:id="" action="ppaction://noaction"/>
          </p:cNvPr>
          <p:cNvSpPr/>
          <p:nvPr>
            <p:custDataLst>
              <p:tags r:id="rId8"/>
            </p:custDataLst>
          </p:nvPr>
        </p:nvSpPr>
        <p:spPr bwMode="auto">
          <a:xfrm>
            <a:off x="1708641" y="3483593"/>
            <a:ext cx="4183839" cy="40011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400" rtl="0" eaLnBrk="0" fontAlgn="base" latinLnBrk="0" hangingPunct="0">
              <a:buClrTx/>
              <a:buSzTx/>
              <a:tabLst/>
            </a:pPr>
            <a:r>
              <a:rPr kumimoji="0" lang="de-DE" sz="1600" u="none" strike="noStrike" cap="none" normalizeH="0" baseline="0" dirty="0" smtClean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ea typeface="ＭＳ Ｐゴシック" pitchFamily="1" charset="-128"/>
              </a:rPr>
              <a:t>Bauformen und Funktionsweise</a:t>
            </a:r>
          </a:p>
        </p:txBody>
      </p:sp>
      <p:sp>
        <p:nvSpPr>
          <p:cNvPr id="33" name="Rechteck 32">
            <a:hlinkClick r:id="" action="ppaction://noaction"/>
          </p:cNvPr>
          <p:cNvSpPr/>
          <p:nvPr>
            <p:custDataLst>
              <p:tags r:id="rId9"/>
            </p:custDataLst>
          </p:nvPr>
        </p:nvSpPr>
        <p:spPr bwMode="auto">
          <a:xfrm>
            <a:off x="1238308" y="3483593"/>
            <a:ext cx="400109" cy="400110"/>
          </a:xfrm>
          <a:prstGeom prst="rect">
            <a:avLst/>
          </a:prstGeom>
          <a:solidFill>
            <a:schemeClr val="accent1">
              <a:lumMod val="10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 rtl="0" eaLnBrk="0" fontAlgn="base" latinLnBrk="0" hangingPunct="0">
              <a:buClrTx/>
              <a:buSzTx/>
              <a:tabLst/>
            </a:pPr>
            <a:r>
              <a:rPr lang="de-DE" sz="1600" b="1" dirty="0" smtClean="0">
                <a:solidFill>
                  <a:schemeClr val="bg1">
                    <a:lumMod val="100000"/>
                  </a:schemeClr>
                </a:solidFill>
                <a:ea typeface="ＭＳ Ｐゴシック" pitchFamily="1" charset="-128"/>
              </a:rPr>
              <a:t>c</a:t>
            </a:r>
            <a:endParaRPr kumimoji="0" lang="de-DE" sz="1600" b="1" u="none" strike="noStrike" cap="none" normalizeH="0" baseline="0" dirty="0" smtClean="0">
              <a:ln>
                <a:noFill/>
              </a:ln>
              <a:solidFill>
                <a:schemeClr val="bg1">
                  <a:lumMod val="100000"/>
                </a:schemeClr>
              </a:solidFill>
              <a:effectLst/>
              <a:ea typeface="ＭＳ Ｐゴシック" pitchFamily="1" charset="-128"/>
            </a:endParaRPr>
          </a:p>
        </p:txBody>
      </p:sp>
      <p:sp>
        <p:nvSpPr>
          <p:cNvPr id="13" name="Rechteck 12">
            <a:hlinkClick r:id="" action="ppaction://noaction"/>
          </p:cNvPr>
          <p:cNvSpPr/>
          <p:nvPr>
            <p:custDataLst>
              <p:tags r:id="rId10"/>
            </p:custDataLst>
          </p:nvPr>
        </p:nvSpPr>
        <p:spPr bwMode="auto">
          <a:xfrm>
            <a:off x="1703051" y="3947579"/>
            <a:ext cx="4183839" cy="400110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0" bIns="7620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defTabSz="914400" rtl="0" eaLnBrk="0" fontAlgn="base" latinLnBrk="0" hangingPunct="0">
              <a:buClrTx/>
              <a:buSzTx/>
              <a:tabLst/>
            </a:pPr>
            <a:r>
              <a:rPr kumimoji="0" lang="de-DE" sz="1600" u="none" strike="noStrike" cap="none" normalizeH="0" baseline="0" dirty="0" smtClean="0">
                <a:ln>
                  <a:noFill/>
                </a:ln>
                <a:solidFill>
                  <a:schemeClr val="tx1">
                    <a:lumMod val="100000"/>
                  </a:schemeClr>
                </a:solidFill>
                <a:effectLst/>
                <a:ea typeface="ＭＳ Ｐゴシック" pitchFamily="1" charset="-128"/>
              </a:rPr>
              <a:t>Grundgleichungen der Dynamik</a:t>
            </a:r>
          </a:p>
        </p:txBody>
      </p:sp>
      <p:sp>
        <p:nvSpPr>
          <p:cNvPr id="14" name="Rechteck 13">
            <a:hlinkClick r:id="" action="ppaction://noaction"/>
          </p:cNvPr>
          <p:cNvSpPr/>
          <p:nvPr>
            <p:custDataLst>
              <p:tags r:id="rId11"/>
            </p:custDataLst>
          </p:nvPr>
        </p:nvSpPr>
        <p:spPr bwMode="auto">
          <a:xfrm>
            <a:off x="1232718" y="3947579"/>
            <a:ext cx="400109" cy="400110"/>
          </a:xfrm>
          <a:prstGeom prst="rect">
            <a:avLst/>
          </a:prstGeom>
          <a:solidFill>
            <a:schemeClr val="accent1">
              <a:lumMod val="10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1240B29-F687-4F45-9708-019B960494DF}">
              <a14:hiddenLine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76200" tIns="76200" rIns="76200" bIns="762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14400" rtl="0" eaLnBrk="0" fontAlgn="base" latinLnBrk="0" hangingPunct="0">
              <a:buClrTx/>
              <a:buSzTx/>
              <a:tabLst/>
            </a:pPr>
            <a:r>
              <a:rPr lang="de-DE" sz="1600" b="1" dirty="0" smtClean="0">
                <a:solidFill>
                  <a:schemeClr val="bg1">
                    <a:lumMod val="100000"/>
                  </a:schemeClr>
                </a:solidFill>
                <a:ea typeface="ＭＳ Ｐゴシック" pitchFamily="1" charset="-128"/>
              </a:rPr>
              <a:t>d</a:t>
            </a:r>
            <a:endParaRPr kumimoji="0" lang="de-DE" sz="1600" b="1" u="none" strike="noStrike" cap="none" normalizeH="0" baseline="0" dirty="0" smtClean="0">
              <a:ln>
                <a:noFill/>
              </a:ln>
              <a:solidFill>
                <a:schemeClr val="bg1">
                  <a:lumMod val="100000"/>
                </a:schemeClr>
              </a:solidFill>
              <a:effectLst/>
              <a:ea typeface="ＭＳ Ｐゴシック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06851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Bildquellen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4294967295"/>
          </p:nvPr>
        </p:nvSpPr>
        <p:spPr>
          <a:xfrm>
            <a:off x="5844251" y="6510209"/>
            <a:ext cx="489647" cy="246221"/>
          </a:xfrm>
        </p:spPr>
        <p:txBody>
          <a:bodyPr/>
          <a:lstStyle/>
          <a:p>
            <a:fld id="{F6B83F4A-1865-4429-917E-9766CA9CEE0F}" type="slidenum">
              <a:rPr lang="de-DE" smtClean="0"/>
              <a:pPr/>
              <a:t>29</a:t>
            </a:fld>
            <a:endParaRPr lang="de-DE" dirty="0"/>
          </a:p>
        </p:txBody>
      </p:sp>
      <p:sp>
        <p:nvSpPr>
          <p:cNvPr id="3" name="Rechteck 2"/>
          <p:cNvSpPr/>
          <p:nvPr/>
        </p:nvSpPr>
        <p:spPr>
          <a:xfrm>
            <a:off x="3048000" y="2967335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de-DE" dirty="0">
                <a:hlinkClick r:id="rId2"/>
              </a:rPr>
              <a:t>https://</a:t>
            </a:r>
            <a:r>
              <a:rPr lang="de-DE" dirty="0" smtClean="0">
                <a:hlinkClick r:id="rId2"/>
              </a:rPr>
              <a:t>www.cyberport.de/haushalt/bodenpflege-reiniger/roborock/pdp/ha26-001/roborock-s5-sweep-one-staubsauger-roboter-weiss.html</a:t>
            </a:r>
            <a:endParaRPr lang="de-DE" dirty="0" smtClean="0"/>
          </a:p>
          <a:p>
            <a:r>
              <a:rPr lang="de-DE" dirty="0">
                <a:hlinkClick r:id="rId3"/>
              </a:rPr>
              <a:t>https://</a:t>
            </a:r>
            <a:r>
              <a:rPr lang="de-DE" dirty="0" smtClean="0">
                <a:hlinkClick r:id="rId3"/>
              </a:rPr>
              <a:t>www.mytoys.de/e-balance-hoverboard-robway-w1-65-zoll-mit-app-funktion-weiss-8346256.html</a:t>
            </a:r>
            <a:endParaRPr lang="de-DE" dirty="0" smtClean="0"/>
          </a:p>
          <a:p>
            <a:r>
              <a:rPr lang="de-DE" dirty="0">
                <a:hlinkClick r:id="rId4"/>
              </a:rPr>
              <a:t>https://www.raspberrypi.org/products/raspberry-pi-3-model-b</a:t>
            </a:r>
            <a:r>
              <a:rPr lang="de-DE" dirty="0" smtClean="0">
                <a:hlinkClick r:id="rId4"/>
              </a:rPr>
              <a:t>/</a:t>
            </a:r>
            <a:endParaRPr lang="de-DE" dirty="0" smtClean="0"/>
          </a:p>
          <a:p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1965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/>
              <a:t>Aufgabenstellung</a:t>
            </a:r>
            <a:endParaRPr lang="en-US" sz="2400" dirty="0" smtClean="0"/>
          </a:p>
          <a:p>
            <a:r>
              <a:rPr lang="en-US" sz="2400" dirty="0" smtClean="0"/>
              <a:t>Related Work (Seminar)</a:t>
            </a:r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in </a:t>
            </a:r>
            <a:r>
              <a:rPr lang="en-US" sz="2000" dirty="0" err="1"/>
              <a:t>Kraftfahrzeugen</a:t>
            </a:r>
            <a:endParaRPr lang="en-US" sz="2000" dirty="0"/>
          </a:p>
          <a:p>
            <a:pPr lvl="1"/>
            <a:r>
              <a:rPr lang="en-US" sz="2000" dirty="0" err="1"/>
              <a:t>Autonom</a:t>
            </a:r>
            <a:r>
              <a:rPr lang="en-US" sz="2000" dirty="0"/>
              <a:t> </a:t>
            </a:r>
            <a:r>
              <a:rPr lang="en-US" sz="2000" dirty="0" err="1"/>
              <a:t>navigierende</a:t>
            </a:r>
            <a:r>
              <a:rPr lang="en-US" sz="2000" dirty="0"/>
              <a:t> </a:t>
            </a:r>
            <a:r>
              <a:rPr lang="en-US" sz="2000" dirty="0" err="1"/>
              <a:t>Forschungsplattformen</a:t>
            </a:r>
            <a:endParaRPr lang="en-US" sz="2000" dirty="0"/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</a:t>
            </a:r>
            <a:r>
              <a:rPr lang="en-US" sz="2000" dirty="0" err="1"/>
              <a:t>im</a:t>
            </a:r>
            <a:r>
              <a:rPr lang="en-US" sz="2000" dirty="0"/>
              <a:t> </a:t>
            </a:r>
            <a:r>
              <a:rPr lang="en-US" sz="2000" dirty="0" err="1"/>
              <a:t>Fußgängerbereich</a:t>
            </a:r>
            <a:endParaRPr lang="en-US" sz="2000" dirty="0" smtClean="0"/>
          </a:p>
          <a:p>
            <a:r>
              <a:rPr lang="en-US" sz="2400" dirty="0" err="1" smtClean="0"/>
              <a:t>Entwurf</a:t>
            </a:r>
            <a:r>
              <a:rPr lang="en-US" sz="2400" dirty="0" smtClean="0"/>
              <a:t> und </a:t>
            </a:r>
            <a:r>
              <a:rPr lang="en-US" sz="2400" dirty="0" err="1" smtClean="0"/>
              <a:t>Implementierung</a:t>
            </a:r>
            <a:r>
              <a:rPr lang="en-US" sz="2400" dirty="0" smtClean="0"/>
              <a:t> der </a:t>
            </a:r>
            <a:r>
              <a:rPr lang="en-US" sz="2400" dirty="0" err="1" smtClean="0"/>
              <a:t>Plattform</a:t>
            </a:r>
            <a:r>
              <a:rPr lang="en-US" sz="2400" dirty="0" smtClean="0"/>
              <a:t> (</a:t>
            </a:r>
            <a:r>
              <a:rPr lang="en-US" sz="2400" dirty="0" err="1" smtClean="0"/>
              <a:t>Projektmodul</a:t>
            </a:r>
            <a:r>
              <a:rPr lang="en-US" sz="2400" dirty="0" smtClean="0"/>
              <a:t>)</a:t>
            </a:r>
            <a:endParaRPr lang="en-US" sz="2400" dirty="0" smtClean="0"/>
          </a:p>
          <a:p>
            <a:pPr lvl="1"/>
            <a:r>
              <a:rPr lang="en-US" sz="2000" dirty="0" err="1"/>
              <a:t>Hardwareauswahl</a:t>
            </a:r>
            <a:endParaRPr lang="en-US" sz="2000" dirty="0"/>
          </a:p>
          <a:p>
            <a:pPr lvl="1"/>
            <a:r>
              <a:rPr lang="en-US" sz="2000" dirty="0" err="1"/>
              <a:t>Hardwareaufbau</a:t>
            </a:r>
            <a:endParaRPr lang="en-US" sz="2000" dirty="0"/>
          </a:p>
          <a:p>
            <a:pPr lvl="1"/>
            <a:r>
              <a:rPr lang="en-US" sz="2000" dirty="0" err="1" smtClean="0"/>
              <a:t>Softwareauswahl</a:t>
            </a:r>
            <a:endParaRPr lang="en-US" sz="2000" dirty="0"/>
          </a:p>
          <a:p>
            <a:pPr lvl="1"/>
            <a:r>
              <a:rPr lang="en-US" sz="2000" dirty="0" err="1" smtClean="0"/>
              <a:t>Softwarearchitektur</a:t>
            </a:r>
            <a:endParaRPr lang="en-US" sz="2000" dirty="0" smtClean="0"/>
          </a:p>
          <a:p>
            <a:pPr lvl="1"/>
            <a:r>
              <a:rPr lang="en-US" sz="2000" dirty="0" err="1"/>
              <a:t>Mechanischer</a:t>
            </a:r>
            <a:r>
              <a:rPr lang="en-US" sz="2000" dirty="0"/>
              <a:t> </a:t>
            </a:r>
            <a:r>
              <a:rPr lang="en-US" sz="2000" dirty="0" err="1"/>
              <a:t>Aufbau</a:t>
            </a:r>
            <a:endParaRPr lang="en-US" sz="2000" dirty="0"/>
          </a:p>
          <a:p>
            <a:r>
              <a:rPr lang="en-US" sz="2400" dirty="0" err="1" smtClean="0"/>
              <a:t>Ausblick</a:t>
            </a:r>
            <a:r>
              <a:rPr lang="en-US" sz="2400" dirty="0" smtClean="0"/>
              <a:t>: </a:t>
            </a:r>
            <a:r>
              <a:rPr lang="en-US" sz="2400" dirty="0" err="1" smtClean="0"/>
              <a:t>Wie</a:t>
            </a:r>
            <a:r>
              <a:rPr lang="en-US" sz="2400" dirty="0" smtClean="0"/>
              <a:t> </a:t>
            </a:r>
            <a:r>
              <a:rPr lang="en-US" sz="2400" dirty="0" err="1" smtClean="0"/>
              <a:t>geht</a:t>
            </a:r>
            <a:r>
              <a:rPr lang="en-US" sz="2400" dirty="0" smtClean="0"/>
              <a:t> </a:t>
            </a:r>
            <a:r>
              <a:rPr lang="en-US" sz="2400" dirty="0" err="1" smtClean="0"/>
              <a:t>es</a:t>
            </a:r>
            <a:r>
              <a:rPr lang="en-US" sz="2400" dirty="0" smtClean="0"/>
              <a:t> </a:t>
            </a:r>
            <a:r>
              <a:rPr lang="en-US" sz="2400" dirty="0" err="1" smtClean="0"/>
              <a:t>weiter</a:t>
            </a:r>
            <a:r>
              <a:rPr lang="en-US" sz="2400" dirty="0" smtClean="0"/>
              <a:t>?</a:t>
            </a:r>
            <a:endParaRPr lang="en-US" sz="2400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980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 err="1" smtClean="0"/>
              <a:t>Aufgabenstellung</a:t>
            </a:r>
            <a:endParaRPr lang="en-US" sz="2400" b="1" dirty="0" smtClean="0"/>
          </a:p>
          <a:p>
            <a:r>
              <a:rPr lang="en-US" sz="2400" dirty="0" smtClean="0"/>
              <a:t>Related Work (Seminar)</a:t>
            </a:r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in </a:t>
            </a:r>
            <a:r>
              <a:rPr lang="en-US" sz="2000" dirty="0" err="1"/>
              <a:t>Kraftfahrzeugen</a:t>
            </a:r>
            <a:endParaRPr lang="en-US" sz="2000" dirty="0"/>
          </a:p>
          <a:p>
            <a:pPr lvl="1"/>
            <a:r>
              <a:rPr lang="en-US" sz="2000" dirty="0" err="1"/>
              <a:t>Autonom</a:t>
            </a:r>
            <a:r>
              <a:rPr lang="en-US" sz="2000" dirty="0"/>
              <a:t> </a:t>
            </a:r>
            <a:r>
              <a:rPr lang="en-US" sz="2000" dirty="0" err="1"/>
              <a:t>navigierende</a:t>
            </a:r>
            <a:r>
              <a:rPr lang="en-US" sz="2000" dirty="0"/>
              <a:t> </a:t>
            </a:r>
            <a:r>
              <a:rPr lang="en-US" sz="2000" dirty="0" err="1"/>
              <a:t>Forschungsplattformen</a:t>
            </a:r>
            <a:endParaRPr lang="en-US" sz="2000" dirty="0"/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</a:t>
            </a:r>
            <a:r>
              <a:rPr lang="en-US" sz="2000" dirty="0" err="1"/>
              <a:t>im</a:t>
            </a:r>
            <a:r>
              <a:rPr lang="en-US" sz="2000" dirty="0"/>
              <a:t> </a:t>
            </a:r>
            <a:r>
              <a:rPr lang="en-US" sz="2000" dirty="0" err="1"/>
              <a:t>Fußgängerbereich</a:t>
            </a:r>
            <a:endParaRPr lang="en-US" sz="2000" dirty="0" smtClean="0"/>
          </a:p>
          <a:p>
            <a:r>
              <a:rPr lang="en-US" sz="2400" dirty="0" err="1" smtClean="0"/>
              <a:t>Entwurf</a:t>
            </a:r>
            <a:r>
              <a:rPr lang="en-US" sz="2400" dirty="0" smtClean="0"/>
              <a:t> und </a:t>
            </a:r>
            <a:r>
              <a:rPr lang="en-US" sz="2400" dirty="0" err="1" smtClean="0"/>
              <a:t>Implementierung</a:t>
            </a:r>
            <a:r>
              <a:rPr lang="en-US" sz="2400" dirty="0" smtClean="0"/>
              <a:t> der </a:t>
            </a:r>
            <a:r>
              <a:rPr lang="en-US" sz="2400" dirty="0" err="1" smtClean="0"/>
              <a:t>Plattform</a:t>
            </a:r>
            <a:r>
              <a:rPr lang="en-US" sz="2400" dirty="0" smtClean="0"/>
              <a:t> (</a:t>
            </a:r>
            <a:r>
              <a:rPr lang="en-US" sz="2400" dirty="0" err="1" smtClean="0"/>
              <a:t>Projektmodul</a:t>
            </a:r>
            <a:r>
              <a:rPr lang="en-US" sz="2400" dirty="0" smtClean="0"/>
              <a:t>)</a:t>
            </a:r>
            <a:endParaRPr lang="en-US" sz="2400" dirty="0" smtClean="0"/>
          </a:p>
          <a:p>
            <a:pPr lvl="1"/>
            <a:r>
              <a:rPr lang="en-US" sz="2000" dirty="0" err="1"/>
              <a:t>Hardwareauswahl</a:t>
            </a:r>
            <a:endParaRPr lang="en-US" sz="2000" dirty="0"/>
          </a:p>
          <a:p>
            <a:pPr lvl="1"/>
            <a:r>
              <a:rPr lang="en-US" sz="2000" dirty="0" err="1"/>
              <a:t>Hardwareaufbau</a:t>
            </a:r>
            <a:r>
              <a:rPr lang="en-US" sz="2000" dirty="0"/>
              <a:t> </a:t>
            </a:r>
            <a:endParaRPr lang="en-US" sz="2000" dirty="0" smtClean="0"/>
          </a:p>
          <a:p>
            <a:pPr lvl="1"/>
            <a:r>
              <a:rPr lang="en-US" sz="2000" dirty="0" err="1" smtClean="0"/>
              <a:t>Softwareauswahl</a:t>
            </a:r>
            <a:endParaRPr lang="en-US" sz="2000" dirty="0"/>
          </a:p>
          <a:p>
            <a:pPr lvl="1"/>
            <a:r>
              <a:rPr lang="en-US" sz="2000" dirty="0" err="1" smtClean="0"/>
              <a:t>Softwarearchitektur</a:t>
            </a:r>
            <a:endParaRPr lang="en-US" sz="2000" dirty="0" smtClean="0"/>
          </a:p>
          <a:p>
            <a:pPr lvl="1"/>
            <a:r>
              <a:rPr lang="en-US" sz="2000" dirty="0" err="1"/>
              <a:t>Mechanischer</a:t>
            </a:r>
            <a:r>
              <a:rPr lang="en-US" sz="2000" dirty="0"/>
              <a:t> </a:t>
            </a:r>
            <a:r>
              <a:rPr lang="en-US" sz="2000" dirty="0" err="1"/>
              <a:t>Aufbau</a:t>
            </a:r>
            <a:endParaRPr lang="en-US" sz="2000" dirty="0"/>
          </a:p>
          <a:p>
            <a:r>
              <a:rPr lang="en-US" sz="2400" dirty="0" err="1" smtClean="0"/>
              <a:t>Ausblick</a:t>
            </a:r>
            <a:r>
              <a:rPr lang="en-US" sz="2400" dirty="0"/>
              <a:t>: </a:t>
            </a:r>
            <a:r>
              <a:rPr lang="en-US" sz="2400" dirty="0" err="1"/>
              <a:t>Wie</a:t>
            </a:r>
            <a:r>
              <a:rPr lang="en-US" sz="2400" dirty="0"/>
              <a:t> </a:t>
            </a:r>
            <a:r>
              <a:rPr lang="en-US" sz="2400" dirty="0" err="1"/>
              <a:t>geht</a:t>
            </a:r>
            <a:r>
              <a:rPr lang="en-US" sz="2400" dirty="0"/>
              <a:t> </a:t>
            </a:r>
            <a:r>
              <a:rPr lang="en-US" sz="2400" dirty="0" err="1"/>
              <a:t>es</a:t>
            </a:r>
            <a:r>
              <a:rPr lang="en-US" sz="2400" dirty="0"/>
              <a:t> </a:t>
            </a:r>
            <a:r>
              <a:rPr lang="en-US" sz="2400" dirty="0" err="1"/>
              <a:t>weiter</a:t>
            </a:r>
            <a:r>
              <a:rPr lang="en-US" sz="2400" dirty="0"/>
              <a:t>?</a:t>
            </a:r>
            <a:endParaRPr lang="en-US" sz="2400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3201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Aufgabenstellung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8200" y="953799"/>
            <a:ext cx="10515600" cy="671512"/>
          </a:xfrm>
        </p:spPr>
        <p:txBody>
          <a:bodyPr/>
          <a:lstStyle/>
          <a:p>
            <a:r>
              <a:rPr lang="de-DE" sz="3600" dirty="0" smtClean="0"/>
              <a:t>-Vorstellung des </a:t>
            </a:r>
            <a:r>
              <a:rPr lang="de-DE" sz="3600" dirty="0" err="1" smtClean="0"/>
              <a:t>Sc</a:t>
            </a:r>
            <a:r>
              <a:rPr lang="de-DE" sz="3600" dirty="0" err="1" smtClean="0"/>
              <a:t>oomatic</a:t>
            </a:r>
            <a:r>
              <a:rPr lang="de-DE" sz="3600" dirty="0" smtClean="0"/>
              <a:t> </a:t>
            </a:r>
            <a:r>
              <a:rPr lang="de-DE" sz="3600" dirty="0" smtClean="0"/>
              <a:t>Projekts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600" dirty="0" smtClean="0"/>
              <a:t>Elektrofahrzeug, dass Personen hilft, die letzte Meile zu bewältigen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600" dirty="0" smtClean="0"/>
              <a:t>Lösen der zur falschen Zeit am falschen Ort Problematik</a:t>
            </a:r>
          </a:p>
          <a:p>
            <a:pPr marL="1143000" lvl="1" indent="-457200"/>
            <a:r>
              <a:rPr lang="de-DE" sz="3200" dirty="0" smtClean="0"/>
              <a:t>Autonome Navigation von und zu Sammelstationen</a:t>
            </a:r>
          </a:p>
          <a:p>
            <a:pPr marL="1143000" lvl="1" indent="-457200"/>
            <a:r>
              <a:rPr lang="de-DE" sz="3200" dirty="0" smtClean="0"/>
              <a:t>Möglichkeit der Anforderung durch App /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600" dirty="0" err="1" smtClean="0"/>
              <a:t>Prototpenentwicklung</a:t>
            </a:r>
            <a:r>
              <a:rPr lang="de-DE" sz="3600" dirty="0" smtClean="0"/>
              <a:t> in mehreren Iterationen </a:t>
            </a:r>
          </a:p>
          <a:p>
            <a:pPr marL="1143000" lvl="1" indent="-457200"/>
            <a:r>
              <a:rPr lang="de-DE" sz="3200" dirty="0" smtClean="0"/>
              <a:t>Erste Iteration wird hier vorgestellt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3600" dirty="0" smtClean="0"/>
          </a:p>
          <a:p>
            <a:pPr marL="457200" indent="-457200"/>
            <a:endParaRPr lang="de-DE" sz="36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1401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Aufgabenstellung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sz="3200" dirty="0" smtClean="0"/>
              <a:t>Anforderungen an den Prototypen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/>
              <a:t>Flexible Plattform zur Evaluation v. </a:t>
            </a:r>
            <a:r>
              <a:rPr lang="de-DE" sz="3200" dirty="0" err="1" smtClean="0"/>
              <a:t>Sensork</a:t>
            </a:r>
            <a:r>
              <a:rPr lang="de-DE" sz="3200" dirty="0" smtClean="0"/>
              <a:t> und </a:t>
            </a:r>
            <a:r>
              <a:rPr lang="de-DE" sz="3200" dirty="0" err="1" smtClean="0"/>
              <a:t>Aktuatorik</a:t>
            </a:r>
            <a:endParaRPr lang="de-DE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/>
              <a:t>Sollte eine Person befördern können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/>
              <a:t>Reichweite 10-20km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/>
              <a:t>Antriebsart nah an Endversion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/>
              <a:t>Soll mit kleineren Unebenheiten im Boden klarkommen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3200" dirty="0" smtClean="0"/>
              <a:t>Keine Kartendaten für Navigation vorausgesetzt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53919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err="1" smtClean="0"/>
              <a:t>Aufgabenstellung</a:t>
            </a:r>
            <a:endParaRPr lang="en-US" sz="2400" dirty="0" smtClean="0"/>
          </a:p>
          <a:p>
            <a:r>
              <a:rPr lang="en-US" sz="2400" b="1" dirty="0" smtClean="0"/>
              <a:t>Related Work (Seminar)</a:t>
            </a:r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in </a:t>
            </a:r>
            <a:r>
              <a:rPr lang="en-US" sz="2000" dirty="0" err="1"/>
              <a:t>Kraftfahrzeugen</a:t>
            </a:r>
            <a:endParaRPr lang="en-US" sz="2000" dirty="0"/>
          </a:p>
          <a:p>
            <a:pPr lvl="1"/>
            <a:r>
              <a:rPr lang="en-US" sz="2000" dirty="0" err="1"/>
              <a:t>Autonom</a:t>
            </a:r>
            <a:r>
              <a:rPr lang="en-US" sz="2000" dirty="0"/>
              <a:t> </a:t>
            </a:r>
            <a:r>
              <a:rPr lang="en-US" sz="2000" dirty="0" err="1"/>
              <a:t>navigierende</a:t>
            </a:r>
            <a:r>
              <a:rPr lang="en-US" sz="2000" dirty="0"/>
              <a:t> </a:t>
            </a:r>
            <a:r>
              <a:rPr lang="en-US" sz="2000" dirty="0" err="1"/>
              <a:t>Forschungsplattformen</a:t>
            </a:r>
            <a:endParaRPr lang="en-US" sz="2000" dirty="0"/>
          </a:p>
          <a:p>
            <a:pPr lvl="1"/>
            <a:r>
              <a:rPr lang="en-US" sz="2000" dirty="0" err="1" smtClean="0"/>
              <a:t>Autonome</a:t>
            </a:r>
            <a:r>
              <a:rPr lang="en-US" sz="2000" dirty="0" smtClean="0"/>
              <a:t> </a:t>
            </a:r>
            <a:r>
              <a:rPr lang="en-US" sz="2000" dirty="0"/>
              <a:t>Navigation </a:t>
            </a:r>
            <a:r>
              <a:rPr lang="en-US" sz="2000" dirty="0" err="1"/>
              <a:t>im</a:t>
            </a:r>
            <a:r>
              <a:rPr lang="en-US" sz="2000" dirty="0"/>
              <a:t> </a:t>
            </a:r>
            <a:r>
              <a:rPr lang="en-US" sz="2000" dirty="0" err="1"/>
              <a:t>Fußgängerbereich</a:t>
            </a:r>
            <a:endParaRPr lang="en-US" sz="2000" dirty="0" smtClean="0"/>
          </a:p>
          <a:p>
            <a:r>
              <a:rPr lang="en-US" sz="2400" dirty="0" err="1" smtClean="0"/>
              <a:t>Entwurf</a:t>
            </a:r>
            <a:r>
              <a:rPr lang="en-US" sz="2400" dirty="0" smtClean="0"/>
              <a:t> und </a:t>
            </a:r>
            <a:r>
              <a:rPr lang="en-US" sz="2400" dirty="0" err="1" smtClean="0"/>
              <a:t>Implementierung</a:t>
            </a:r>
            <a:r>
              <a:rPr lang="en-US" sz="2400" dirty="0" smtClean="0"/>
              <a:t> der </a:t>
            </a:r>
            <a:r>
              <a:rPr lang="en-US" sz="2400" dirty="0" err="1" smtClean="0"/>
              <a:t>Plattform</a:t>
            </a:r>
            <a:r>
              <a:rPr lang="en-US" sz="2400" dirty="0" smtClean="0"/>
              <a:t> (</a:t>
            </a:r>
            <a:r>
              <a:rPr lang="en-US" sz="2400" dirty="0" err="1" smtClean="0"/>
              <a:t>Projektmodul</a:t>
            </a:r>
            <a:r>
              <a:rPr lang="en-US" sz="2400" dirty="0" smtClean="0"/>
              <a:t>)</a:t>
            </a:r>
            <a:endParaRPr lang="en-US" sz="2400" dirty="0" smtClean="0"/>
          </a:p>
          <a:p>
            <a:pPr lvl="1"/>
            <a:r>
              <a:rPr lang="en-US" sz="2000" dirty="0" err="1"/>
              <a:t>Hardwareauswahl</a:t>
            </a:r>
            <a:endParaRPr lang="en-US" sz="2000" dirty="0"/>
          </a:p>
          <a:p>
            <a:pPr lvl="1"/>
            <a:r>
              <a:rPr lang="en-US" sz="2000" dirty="0" err="1"/>
              <a:t>Hardwareaufbau</a:t>
            </a:r>
            <a:endParaRPr lang="en-US" sz="2000" dirty="0"/>
          </a:p>
          <a:p>
            <a:pPr lvl="1"/>
            <a:r>
              <a:rPr lang="en-US" sz="2000" dirty="0" err="1" smtClean="0"/>
              <a:t>Softwareauswahl</a:t>
            </a:r>
            <a:endParaRPr lang="en-US" sz="2000" dirty="0"/>
          </a:p>
          <a:p>
            <a:pPr lvl="1"/>
            <a:r>
              <a:rPr lang="en-US" sz="2000" dirty="0" err="1" smtClean="0"/>
              <a:t>Softwarearchitektur</a:t>
            </a:r>
            <a:endParaRPr lang="en-US" sz="2000" dirty="0" smtClean="0"/>
          </a:p>
          <a:p>
            <a:pPr lvl="1"/>
            <a:r>
              <a:rPr lang="en-US" sz="2000" dirty="0" err="1"/>
              <a:t>Mechanischer</a:t>
            </a:r>
            <a:r>
              <a:rPr lang="en-US" sz="2000" dirty="0"/>
              <a:t> </a:t>
            </a:r>
            <a:r>
              <a:rPr lang="en-US" sz="2000" dirty="0" err="1"/>
              <a:t>Aufbau</a:t>
            </a:r>
            <a:endParaRPr lang="en-US" sz="2000" dirty="0"/>
          </a:p>
          <a:p>
            <a:r>
              <a:rPr lang="en-US" sz="2400" dirty="0" err="1" smtClean="0"/>
              <a:t>Ausblick</a:t>
            </a:r>
            <a:r>
              <a:rPr lang="en-US" sz="2400" dirty="0"/>
              <a:t>: </a:t>
            </a:r>
            <a:r>
              <a:rPr lang="en-US" sz="2400" dirty="0" err="1"/>
              <a:t>Wie</a:t>
            </a:r>
            <a:r>
              <a:rPr lang="en-US" sz="2400" dirty="0"/>
              <a:t> </a:t>
            </a:r>
            <a:r>
              <a:rPr lang="en-US" sz="2400" dirty="0" err="1"/>
              <a:t>geht</a:t>
            </a:r>
            <a:r>
              <a:rPr lang="en-US" sz="2400" dirty="0"/>
              <a:t> </a:t>
            </a:r>
            <a:r>
              <a:rPr lang="en-US" sz="2400" dirty="0" err="1"/>
              <a:t>es</a:t>
            </a:r>
            <a:r>
              <a:rPr lang="en-US" sz="2400" dirty="0"/>
              <a:t> </a:t>
            </a:r>
            <a:r>
              <a:rPr lang="en-US" sz="2400" dirty="0" err="1"/>
              <a:t>weiter</a:t>
            </a:r>
            <a:r>
              <a:rPr lang="en-US" sz="2400" dirty="0"/>
              <a:t>?</a:t>
            </a:r>
            <a:endParaRPr lang="en-US" sz="2400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38078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Autonome Navigation in Kraftfahrzeugen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8200" y="953799"/>
            <a:ext cx="10515600" cy="5022458"/>
          </a:xfrm>
        </p:spPr>
        <p:txBody>
          <a:bodyPr/>
          <a:lstStyle/>
          <a:p>
            <a:r>
              <a:rPr lang="de-DE" dirty="0" smtClean="0"/>
              <a:t>-</a:t>
            </a:r>
            <a:r>
              <a:rPr lang="de-DE" sz="2400" dirty="0" smtClean="0"/>
              <a:t> </a:t>
            </a:r>
            <a:r>
              <a:rPr lang="de-DE" sz="2400" dirty="0" err="1" smtClean="0"/>
              <a:t>Autoware</a:t>
            </a:r>
            <a:endParaRPr lang="de-DE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/>
              <a:t>Framework für autonome Fahrzeuge in </a:t>
            </a:r>
            <a:r>
              <a:rPr lang="de-DE" sz="2400" dirty="0" err="1" smtClean="0"/>
              <a:t>urbenen</a:t>
            </a:r>
            <a:r>
              <a:rPr lang="de-DE" sz="2400" dirty="0" smtClean="0"/>
              <a:t> Umgebungen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/>
              <a:t>EVA(Eingabe, Verarbeitung, Ausgabe)-Architektur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/>
              <a:t>SLAM </a:t>
            </a:r>
            <a:r>
              <a:rPr lang="de-DE" sz="2400" dirty="0"/>
              <a:t>(</a:t>
            </a:r>
            <a:r>
              <a:rPr lang="de-DE" sz="2400" dirty="0" err="1"/>
              <a:t>Simultaneous</a:t>
            </a:r>
            <a:r>
              <a:rPr lang="de-DE" sz="2400" dirty="0"/>
              <a:t> </a:t>
            </a:r>
            <a:r>
              <a:rPr lang="de-DE" sz="2400" dirty="0" err="1"/>
              <a:t>Localization</a:t>
            </a:r>
            <a:r>
              <a:rPr lang="de-DE" sz="2400" dirty="0"/>
              <a:t> </a:t>
            </a:r>
            <a:r>
              <a:rPr lang="de-DE" sz="2400" dirty="0" err="1"/>
              <a:t>and</a:t>
            </a:r>
            <a:r>
              <a:rPr lang="de-DE" sz="2400" dirty="0"/>
              <a:t> Mapping)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/>
              <a:t>Sensorfusion</a:t>
            </a:r>
            <a:r>
              <a:rPr lang="de-DE" sz="2400" dirty="0"/>
              <a:t> </a:t>
            </a:r>
            <a:endParaRPr lang="de-DE" sz="24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/>
              <a:t>ROS2 </a:t>
            </a:r>
            <a:r>
              <a:rPr lang="de-DE" sz="2400" dirty="0"/>
              <a:t>Basiert -&gt; Modular aufgebaut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smtClean="0"/>
              <a:t>Autoware.AI</a:t>
            </a:r>
          </a:p>
          <a:p>
            <a:pPr marL="1143000" lvl="1" indent="-457200"/>
            <a:r>
              <a:rPr lang="de-DE" sz="2000" dirty="0" smtClean="0"/>
              <a:t>ROS1 Basierte Forschungsplattform</a:t>
            </a:r>
            <a:endParaRPr lang="de-DE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400" dirty="0" err="1" smtClean="0"/>
              <a:t>Autoware.auto</a:t>
            </a:r>
            <a:endParaRPr lang="de-DE" sz="2400" dirty="0" smtClean="0"/>
          </a:p>
          <a:p>
            <a:pPr marL="1143000" lvl="1" indent="-457200"/>
            <a:r>
              <a:rPr lang="de-DE" sz="2000" dirty="0" smtClean="0"/>
              <a:t>ROS2 </a:t>
            </a:r>
            <a:r>
              <a:rPr lang="de-DE" sz="2000" dirty="0" err="1" smtClean="0"/>
              <a:t>Rewrite</a:t>
            </a:r>
            <a:r>
              <a:rPr lang="de-DE" sz="2000" dirty="0" smtClean="0"/>
              <a:t> mit „sauberen“ Code</a:t>
            </a:r>
          </a:p>
          <a:p>
            <a:pPr marL="1143000" lvl="1" indent="-457200"/>
            <a:r>
              <a:rPr lang="de-DE" sz="2000" dirty="0" smtClean="0"/>
              <a:t>Durch </a:t>
            </a:r>
            <a:r>
              <a:rPr lang="de-DE" sz="2000" dirty="0" err="1" smtClean="0"/>
              <a:t>echtzeitfähigkeit</a:t>
            </a:r>
            <a:r>
              <a:rPr lang="de-DE" sz="2000" dirty="0" smtClean="0"/>
              <a:t> von ROS2 besser für Produktiveinsatz</a:t>
            </a:r>
          </a:p>
          <a:p>
            <a:pPr marL="1143000" lvl="1" indent="-457200"/>
            <a:r>
              <a:rPr lang="de-DE" sz="2000" dirty="0" smtClean="0"/>
              <a:t>Noch nicht vollständig implementiert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8</a:t>
            </a:fld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662" y="2379552"/>
            <a:ext cx="4774995" cy="2581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77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Autonome Navigation in Kraftfahrzeugen</a:t>
            </a:r>
            <a:br>
              <a:rPr lang="de-DE" dirty="0" smtClean="0"/>
            </a:b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>
          <a:xfrm>
            <a:off x="838200" y="953799"/>
            <a:ext cx="10515600" cy="5022458"/>
          </a:xfrm>
        </p:spPr>
        <p:txBody>
          <a:bodyPr/>
          <a:lstStyle/>
          <a:p>
            <a:r>
              <a:rPr lang="de-DE" dirty="0"/>
              <a:t>-Apollo</a:t>
            </a:r>
          </a:p>
          <a:p>
            <a:r>
              <a:rPr lang="de-DE" dirty="0"/>
              <a:t>Quelloffenes Framework von </a:t>
            </a:r>
            <a:r>
              <a:rPr lang="de-DE" dirty="0" err="1"/>
              <a:t>Baidu</a:t>
            </a:r>
            <a:endParaRPr lang="de-DE" dirty="0"/>
          </a:p>
          <a:p>
            <a:r>
              <a:rPr lang="de-DE" dirty="0"/>
              <a:t>Navigation im Urbanen Umfeld</a:t>
            </a:r>
          </a:p>
          <a:p>
            <a:r>
              <a:rPr lang="de-DE" dirty="0"/>
              <a:t>2019 erste Versuche mit Massenproduktionsreifen Fahrzeugen</a:t>
            </a:r>
          </a:p>
          <a:p>
            <a:r>
              <a:rPr lang="de-DE" dirty="0"/>
              <a:t>Bis 2021: Serienreife</a:t>
            </a:r>
          </a:p>
          <a:p>
            <a:r>
              <a:rPr lang="de-DE" dirty="0"/>
              <a:t>Basiert auf angepasstem ROS1 Indigo</a:t>
            </a:r>
          </a:p>
          <a:p>
            <a:r>
              <a:rPr lang="de-DE" dirty="0"/>
              <a:t>Sehr umfangreiche Architektur</a:t>
            </a:r>
          </a:p>
          <a:p>
            <a:r>
              <a:rPr lang="de-DE" dirty="0"/>
              <a:t>Modularer Aufbau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B83F4A-1865-4429-917E-9766CA9CEE0F}" type="slidenum">
              <a:rPr lang="de-DE" smtClean="0"/>
              <a:pPr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3341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92a3c2dd-f042-457d-b102-b7344e5a29ec_Element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151b6fe-9585-44b5-bd1c-d684c3aaa1c6_Topic"/>
  <p:tag name="EE4P_AGENDAWIZARD_CONTENT" val="/Kraftsysteme "/>
  <p:tag name="EE4P_AGENDAWIZARD_PROPERTIES" val="67.62968/170.3798/329.4361/31.5047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151b6fe-9585-44b5-bd1c-d684c3aaa1c6_ItemNo"/>
  <p:tag name="EE4P_AGENDAWIZARD_CONTENT" val="/2"/>
  <p:tag name="EE4P_AGENDAWIZARD_PROPERTIES" val="31.12504/170.3798/31.50465/31.5047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92a3c2dd-f042-457d-b102-b7344e5a29ec_Topic"/>
  <p:tag name="EE4P_AGENDAWIZARD_CONTENT" val="/Einführung &amp; Grundbegriffe"/>
  <p:tag name="EE4P_AGENDAWIZARD_PROPERTIES" val="67.62968/133.875/329.4361/31.5047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92a3c2dd-f042-457d-b102-b7344e5a29ec_ItemNo"/>
  <p:tag name="EE4P_AGENDAWIZARD_CONTENT" val="/1"/>
  <p:tag name="EE4P_AGENDAWIZARD_PROPERTIES" val="31.12504/133.875/31.50465/31.5047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151b6fe-9585-44b5-bd1c-d684c3aaa1c6_Topic"/>
  <p:tag name="EE4P_AGENDAWIZARD_CONTENT" val="/Kraftsysteme "/>
  <p:tag name="EE4P_AGENDAWIZARD_PROPERTIES" val="67.62968/170.3798/329.4361/31.5047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151b6fe-9585-44b5-bd1c-d684c3aaa1c6_ItemNo"/>
  <p:tag name="EE4P_AGENDAWIZARD_CONTENT" val="/2"/>
  <p:tag name="EE4P_AGENDAWIZARD_PROPERTIES" val="31.12504/170.3798/31.50465/31.5047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151b6fe-9585-44b5-bd1c-d684c3aaa1c6_Topic"/>
  <p:tag name="EE4P_AGENDAWIZARD_CONTENT" val="/Kraftsysteme "/>
  <p:tag name="EE4P_AGENDAWIZARD_PROPERTIES" val="67.62968/170.3798/329.4361/31.5047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151b6fe-9585-44b5-bd1c-d684c3aaa1c6_ItemNo"/>
  <p:tag name="EE4P_AGENDAWIZARD_CONTENT" val="/2"/>
  <p:tag name="EE4P_AGENDAWIZARD_PROPERTIES" val="31.12504/170.3798/31.50465/31.5047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151b6fe-9585-44b5-bd1c-d684c3aaa1c6_Topic"/>
  <p:tag name="EE4P_AGENDAWIZARD_CONTENT" val="/Kraftsysteme "/>
  <p:tag name="EE4P_AGENDAWIZARD_PROPERTIES" val="67.62968/170.3798/329.4361/31.5047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EE4P_AGENDAWIZARD" val="item_c151b6fe-9585-44b5-bd1c-d684c3aaa1c6_ItemNo"/>
  <p:tag name="EE4P_AGENDAWIZARD_CONTENT" val="/2"/>
  <p:tag name="EE4P_AGENDAWIZARD_PROPERTIES" val="31.12504/170.3798/31.50465/31.50472"/>
</p:tagLst>
</file>

<file path=ppt/theme/theme1.xml><?xml version="1.0" encoding="utf-8"?>
<a:theme xmlns:a="http://schemas.openxmlformats.org/drawingml/2006/main" name="Office">
  <a:themeElements>
    <a:clrScheme name="IngInf">
      <a:dk1>
        <a:sysClr val="windowText" lastClr="000000"/>
      </a:dk1>
      <a:lt1>
        <a:sysClr val="window" lastClr="FFFFFF"/>
      </a:lt1>
      <a:dk2>
        <a:srgbClr val="489324"/>
      </a:dk2>
      <a:lt2>
        <a:srgbClr val="808080"/>
      </a:lt2>
      <a:accent1>
        <a:srgbClr val="489324"/>
      </a:accent1>
      <a:accent2>
        <a:srgbClr val="EB690B"/>
      </a:accent2>
      <a:accent3>
        <a:srgbClr val="F6A800"/>
      </a:accent3>
      <a:accent4>
        <a:srgbClr val="00AECF"/>
      </a:accent4>
      <a:accent5>
        <a:srgbClr val="0087C1"/>
      </a:accent5>
      <a:accent6>
        <a:srgbClr val="C00000"/>
      </a:accent6>
      <a:hlink>
        <a:srgbClr val="00747A"/>
      </a:hlink>
      <a:folHlink>
        <a:srgbClr val="78B6A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1169</Words>
  <Application>Microsoft Office PowerPoint</Application>
  <PresentationFormat>Breitbild</PresentationFormat>
  <Paragraphs>314</Paragraphs>
  <Slides>29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29</vt:i4>
      </vt:variant>
    </vt:vector>
  </HeadingPairs>
  <TitlesOfParts>
    <vt:vector size="35" baseType="lpstr">
      <vt:lpstr>ＭＳ Ｐゴシック</vt:lpstr>
      <vt:lpstr>Arial</vt:lpstr>
      <vt:lpstr>Calibri</vt:lpstr>
      <vt:lpstr>Calibri Light</vt:lpstr>
      <vt:lpstr>Wingdings</vt:lpstr>
      <vt:lpstr>Office</vt:lpstr>
      <vt:lpstr>Scoomatic</vt:lpstr>
      <vt:lpstr>Motivation</vt:lpstr>
      <vt:lpstr>Agenda</vt:lpstr>
      <vt:lpstr>Agenda</vt:lpstr>
      <vt:lpstr>Aufgabenstellung</vt:lpstr>
      <vt:lpstr>Aufgabenstellung</vt:lpstr>
      <vt:lpstr>Agenda</vt:lpstr>
      <vt:lpstr>Autonome Navigation in Kraftfahrzeugen </vt:lpstr>
      <vt:lpstr>Autonome Navigation in Kraftfahrzeugen </vt:lpstr>
      <vt:lpstr>Autonome Navigation in Kraftfahrzeugen </vt:lpstr>
      <vt:lpstr>Autonom navigierende Forschungsplattformen </vt:lpstr>
      <vt:lpstr>Autonom navigierende Forschungsplattformen </vt:lpstr>
      <vt:lpstr>Autonom navigierende Forschungsplattformen </vt:lpstr>
      <vt:lpstr>Autonom navigierende Forschungsplattformen </vt:lpstr>
      <vt:lpstr>Autonome Navigation im Fußgängerbereich </vt:lpstr>
      <vt:lpstr>Autonome Navigation zu Hause </vt:lpstr>
      <vt:lpstr>Autonome Navigation zu Hause </vt:lpstr>
      <vt:lpstr>Agenda</vt:lpstr>
      <vt:lpstr>Hardwareauswahl: Antrieb</vt:lpstr>
      <vt:lpstr>Hardwareauswahl: Bordcomputer</vt:lpstr>
      <vt:lpstr>Hardwareauswahl: Sensorik</vt:lpstr>
      <vt:lpstr>Hardwareauswahl: Sonstiges</vt:lpstr>
      <vt:lpstr>Softwareauswahl</vt:lpstr>
      <vt:lpstr>Softwarearchitektur</vt:lpstr>
      <vt:lpstr>Mechanischer Aufbau</vt:lpstr>
      <vt:lpstr>Agenda</vt:lpstr>
      <vt:lpstr>Ausblick: Wie geht es weiter? </vt:lpstr>
      <vt:lpstr>Themenübersicht</vt:lpstr>
      <vt:lpstr>Bildquellen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Mechatronik Übung</dc:title>
  <dc:creator>Lennart Luttkus</dc:creator>
  <cp:lastModifiedBy>Martin</cp:lastModifiedBy>
  <cp:revision>76</cp:revision>
  <dcterms:created xsi:type="dcterms:W3CDTF">2019-04-09T08:05:16Z</dcterms:created>
  <dcterms:modified xsi:type="dcterms:W3CDTF">2019-07-09T17:31:10Z</dcterms:modified>
</cp:coreProperties>
</file>